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7" roundtripDataSignature="AMtx7mjnN+EuCy/px+X1NmjmNBlj5GPB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Prevalens</c:v>
                </c:pt>
              </c:strCache>
            </c:strRef>
          </c:tx>
          <c:cat>
            <c:strRef>
              <c:f>Blad1!$A$2:$A$5</c:f>
              <c:strCache>
                <c:ptCount val="4"/>
                <c:pt idx="0">
                  <c:v>Epilepsi</c:v>
                </c:pt>
                <c:pt idx="1">
                  <c:v>Parkinson</c:v>
                </c:pt>
                <c:pt idx="2">
                  <c:v>MS</c:v>
                </c:pt>
                <c:pt idx="3">
                  <c:v>Kronisk migrän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0.5</c:v>
                </c:pt>
                <c:pt idx="1">
                  <c:v>0.2</c:v>
                </c:pt>
                <c:pt idx="2">
                  <c:v>0.17499999999999999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bild" type="title">
  <p:cSld name="TITL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3"/>
          <p:cNvSpPr txBox="1"/>
          <p:nvPr>
            <p:ph type="ctrTitle"/>
          </p:nvPr>
        </p:nvSpPr>
        <p:spPr>
          <a:xfrm>
            <a:off x="1009442" y="3307355"/>
            <a:ext cx="711718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4000"/>
              <a:buFont typeface="Verdana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" type="subTitle"/>
          </p:nvPr>
        </p:nvSpPr>
        <p:spPr>
          <a:xfrm>
            <a:off x="1009442" y="4777380"/>
            <a:ext cx="7117180" cy="861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2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23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ttps://lh4.googleusercontent.com/72qrc7-50OT1eMdFQfVQ5CDkhVaqil89INi856TW8yIu5z5MSPr7Y_5ki6KPB07_nDPQX8OB9_Lv0Kpg2dJ1Y46igbADut999aK3e94XSqGIDyscQOI6e9oQU3X6VJEc0J8J" id="75" name="Google Shape;75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1520" y="188640"/>
            <a:ext cx="1368152" cy="8730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eVEUBZaT-pr1yMim9qNVBU9jjAZWEmsy0A_e3d9vBbV_ezoH-X5h0kz2aa2rM5A4urHXvkysICZbYkxUiRrc621Go74jaJNZE5zUGP2Lh0ed8xaaLez9LSX2_QKHqobyS3vC" id="76" name="Google Shape;7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0352" y="102902"/>
            <a:ext cx="1080120" cy="1072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 och innehåll" type="obj">
  <p:cSld name="OBJEC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4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04800" lvl="4" marL="2286000" algn="l">
              <a:spcBef>
                <a:spcPts val="600"/>
              </a:spcBef>
              <a:spcAft>
                <a:spcPts val="0"/>
              </a:spcAft>
              <a:buSzPts val="1200"/>
              <a:buChar char="🞆"/>
              <a:defRPr/>
            </a:lvl5pPr>
            <a:lvl6pPr indent="-305561" lvl="5" marL="274320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/>
            </a:lvl6pPr>
            <a:lvl7pPr indent="-304800" lvl="6" marL="32004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7pPr>
            <a:lvl8pPr indent="-304800" lvl="7" marL="36576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8pPr>
            <a:lvl9pPr indent="-304800" lvl="8" marL="41148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9pPr>
          </a:lstStyle>
          <a:p/>
        </p:txBody>
      </p:sp>
      <p:sp>
        <p:nvSpPr>
          <p:cNvPr id="80" name="Google Shape;80;p24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m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5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5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5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vsnittsrubrik" type="secHead">
  <p:cSld name="SECTION_HEADER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6"/>
          <p:cNvSpPr txBox="1"/>
          <p:nvPr>
            <p:ph type="title"/>
          </p:nvPr>
        </p:nvSpPr>
        <p:spPr>
          <a:xfrm>
            <a:off x="1009443" y="3308581"/>
            <a:ext cx="711717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6"/>
          <p:cNvSpPr txBox="1"/>
          <p:nvPr>
            <p:ph idx="1" type="body"/>
          </p:nvPr>
        </p:nvSpPr>
        <p:spPr>
          <a:xfrm>
            <a:off x="1009443" y="4777381"/>
            <a:ext cx="711717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2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26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6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6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vå innehållsdelar" type="twoObj">
  <p:cSld name="TWO_OBJEC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7"/>
          <p:cNvSpPr txBox="1"/>
          <p:nvPr>
            <p:ph type="title"/>
          </p:nvPr>
        </p:nvSpPr>
        <p:spPr>
          <a:xfrm>
            <a:off x="1009443" y="675724"/>
            <a:ext cx="7123080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7"/>
          <p:cNvSpPr txBox="1"/>
          <p:nvPr>
            <p:ph idx="1" type="body"/>
          </p:nvPr>
        </p:nvSpPr>
        <p:spPr>
          <a:xfrm>
            <a:off x="1009442" y="1809749"/>
            <a:ext cx="3471277" cy="4051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04800" lvl="4" marL="2286000" algn="l">
              <a:spcBef>
                <a:spcPts val="600"/>
              </a:spcBef>
              <a:spcAft>
                <a:spcPts val="0"/>
              </a:spcAft>
              <a:buSzPts val="1200"/>
              <a:buChar char="🞆"/>
              <a:defRPr/>
            </a:lvl5pPr>
            <a:lvl6pPr indent="-305561" lvl="5" marL="274320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/>
            </a:lvl6pPr>
            <a:lvl7pPr indent="-304800" lvl="6" marL="32004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7pPr>
            <a:lvl8pPr indent="-304800" lvl="7" marL="36576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8pPr>
            <a:lvl9pPr indent="-304800" lvl="8" marL="41148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9pPr>
          </a:lstStyle>
          <a:p/>
        </p:txBody>
      </p:sp>
      <p:sp>
        <p:nvSpPr>
          <p:cNvPr id="96" name="Google Shape;96;p27"/>
          <p:cNvSpPr txBox="1"/>
          <p:nvPr>
            <p:ph idx="2" type="body"/>
          </p:nvPr>
        </p:nvSpPr>
        <p:spPr>
          <a:xfrm>
            <a:off x="4663281" y="1809749"/>
            <a:ext cx="3469242" cy="4051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04800" lvl="4" marL="2286000" algn="l">
              <a:spcBef>
                <a:spcPts val="600"/>
              </a:spcBef>
              <a:spcAft>
                <a:spcPts val="0"/>
              </a:spcAft>
              <a:buSzPts val="1200"/>
              <a:buChar char="🞆"/>
              <a:defRPr/>
            </a:lvl5pPr>
            <a:lvl6pPr indent="-305561" lvl="5" marL="274320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/>
            </a:lvl6pPr>
            <a:lvl7pPr indent="-304800" lvl="6" marL="32004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7pPr>
            <a:lvl8pPr indent="-304800" lvl="7" marL="36576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8pPr>
            <a:lvl9pPr indent="-304800" lvl="8" marL="41148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9pPr>
          </a:lstStyle>
          <a:p/>
        </p:txBody>
      </p:sp>
      <p:sp>
        <p:nvSpPr>
          <p:cNvPr id="97" name="Google Shape;97;p27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7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7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ämförelse" type="twoTxTwoObj">
  <p:cSld name="TWO_OBJECTS_WITH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 txBox="1"/>
          <p:nvPr>
            <p:ph idx="1" type="body"/>
          </p:nvPr>
        </p:nvSpPr>
        <p:spPr>
          <a:xfrm>
            <a:off x="1009442" y="1812927"/>
            <a:ext cx="347127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3" name="Google Shape;103;p28"/>
          <p:cNvSpPr txBox="1"/>
          <p:nvPr>
            <p:ph idx="2" type="body"/>
          </p:nvPr>
        </p:nvSpPr>
        <p:spPr>
          <a:xfrm>
            <a:off x="1009442" y="2389189"/>
            <a:ext cx="3471277" cy="34718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04800" lvl="4" marL="2286000" algn="l">
              <a:spcBef>
                <a:spcPts val="600"/>
              </a:spcBef>
              <a:spcAft>
                <a:spcPts val="0"/>
              </a:spcAft>
              <a:buSzPts val="1200"/>
              <a:buChar char="🞆"/>
              <a:defRPr/>
            </a:lvl5pPr>
            <a:lvl6pPr indent="-305561" lvl="5" marL="274320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/>
            </a:lvl6pPr>
            <a:lvl7pPr indent="-304800" lvl="6" marL="32004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7pPr>
            <a:lvl8pPr indent="-304800" lvl="7" marL="36576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8pPr>
            <a:lvl9pPr indent="-304800" lvl="8" marL="41148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9pPr>
          </a:lstStyle>
          <a:p/>
        </p:txBody>
      </p:sp>
      <p:sp>
        <p:nvSpPr>
          <p:cNvPr id="104" name="Google Shape;104;p28"/>
          <p:cNvSpPr txBox="1"/>
          <p:nvPr>
            <p:ph idx="3" type="body"/>
          </p:nvPr>
        </p:nvSpPr>
        <p:spPr>
          <a:xfrm>
            <a:off x="4663280" y="1812927"/>
            <a:ext cx="347127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5" name="Google Shape;105;p28"/>
          <p:cNvSpPr txBox="1"/>
          <p:nvPr>
            <p:ph idx="4" type="body"/>
          </p:nvPr>
        </p:nvSpPr>
        <p:spPr>
          <a:xfrm>
            <a:off x="4663280" y="2389189"/>
            <a:ext cx="3471275" cy="34718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04800" lvl="4" marL="2286000" algn="l">
              <a:spcBef>
                <a:spcPts val="600"/>
              </a:spcBef>
              <a:spcAft>
                <a:spcPts val="0"/>
              </a:spcAft>
              <a:buSzPts val="1200"/>
              <a:buChar char="🞆"/>
              <a:defRPr/>
            </a:lvl5pPr>
            <a:lvl6pPr indent="-305561" lvl="5" marL="274320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/>
            </a:lvl6pPr>
            <a:lvl7pPr indent="-304800" lvl="6" marL="32004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7pPr>
            <a:lvl8pPr indent="-304800" lvl="7" marL="36576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8pPr>
            <a:lvl9pPr indent="-304800" lvl="8" marL="41148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9pPr>
          </a:lstStyle>
          <a:p/>
        </p:txBody>
      </p:sp>
      <p:sp>
        <p:nvSpPr>
          <p:cNvPr id="106" name="Google Shape;106;p28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8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ast rubrik" type="titleOnly">
  <p:cSld name="TITLE_ONLY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9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9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9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nehåll med bildtext" type="objTx">
  <p:cSld name="OBJECT_WITH_CAPTION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0"/>
          <p:cNvSpPr txBox="1"/>
          <p:nvPr>
            <p:ph type="title"/>
          </p:nvPr>
        </p:nvSpPr>
        <p:spPr>
          <a:xfrm>
            <a:off x="1009442" y="446087"/>
            <a:ext cx="2660650" cy="11858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2400"/>
              <a:buFont typeface="Verdana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0"/>
          <p:cNvSpPr txBox="1"/>
          <p:nvPr>
            <p:ph idx="1" type="body"/>
          </p:nvPr>
        </p:nvSpPr>
        <p:spPr>
          <a:xfrm>
            <a:off x="3852654" y="446087"/>
            <a:ext cx="4279869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04800" lvl="4" marL="2286000" algn="l">
              <a:spcBef>
                <a:spcPts val="600"/>
              </a:spcBef>
              <a:spcAft>
                <a:spcPts val="0"/>
              </a:spcAft>
              <a:buSzPts val="1200"/>
              <a:buChar char="🞆"/>
              <a:defRPr/>
            </a:lvl5pPr>
            <a:lvl6pPr indent="-305561" lvl="5" marL="274320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/>
            </a:lvl6pPr>
            <a:lvl7pPr indent="-304800" lvl="6" marL="32004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7pPr>
            <a:lvl8pPr indent="-304800" lvl="7" marL="36576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8pPr>
            <a:lvl9pPr indent="-304800" lvl="8" marL="4114800" algn="l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/>
            </a:lvl9pPr>
          </a:lstStyle>
          <a:p/>
        </p:txBody>
      </p:sp>
      <p:sp>
        <p:nvSpPr>
          <p:cNvPr id="117" name="Google Shape;117;p30"/>
          <p:cNvSpPr txBox="1"/>
          <p:nvPr>
            <p:ph idx="2" type="body"/>
          </p:nvPr>
        </p:nvSpPr>
        <p:spPr>
          <a:xfrm>
            <a:off x="1009442" y="1631949"/>
            <a:ext cx="2660650" cy="4229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8" name="Google Shape;118;p30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0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0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ed bildtext" type="picTx">
  <p:cSld name="PICTURE_WITH_CAPTION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1"/>
          <p:cNvSpPr txBox="1"/>
          <p:nvPr>
            <p:ph type="title"/>
          </p:nvPr>
        </p:nvSpPr>
        <p:spPr>
          <a:xfrm>
            <a:off x="1009443" y="1387058"/>
            <a:ext cx="3297953" cy="11132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2400"/>
              <a:buFont typeface="Verdana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1" type="body"/>
          </p:nvPr>
        </p:nvSpPr>
        <p:spPr>
          <a:xfrm>
            <a:off x="1009443" y="2500312"/>
            <a:ext cx="3297954" cy="25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4" name="Google Shape;124;p31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grpSp>
        <p:nvGrpSpPr>
          <p:cNvPr id="127" name="Google Shape;127;p31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128" name="Google Shape;128;p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 cap="rnd" cmpd="sng" w="12700">
              <a:solidFill>
                <a:srgbClr val="FDC5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9" name="Google Shape;129;p31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rgbClr val="FDC51B"/>
            </a:solidFill>
            <a:ln cap="rnd" cmpd="sng" w="12700">
              <a:solidFill>
                <a:srgbClr val="FDC5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0" name="Google Shape;130;p31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 cap="rnd" cmpd="sng" w="12700">
              <a:solidFill>
                <a:srgbClr val="FDC5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1" name="Google Shape;131;p31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rgbClr val="FDC51B"/>
            </a:solidFill>
            <a:ln cap="rnd" cmpd="sng" w="12700">
              <a:solidFill>
                <a:srgbClr val="FDC5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2" name="Google Shape;132;p31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 cap="rnd" cmpd="sng" w="12700">
              <a:solidFill>
                <a:srgbClr val="FDC5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3" name="Google Shape;133;p31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 cap="rnd" cmpd="sng" w="12700">
              <a:solidFill>
                <a:srgbClr val="FDC5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4" name="Google Shape;134;p31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rgbClr val="FDC51B"/>
            </a:solidFill>
            <a:ln cap="rnd" cmpd="sng" w="12700">
              <a:solidFill>
                <a:srgbClr val="FDC5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5" name="Google Shape;135;p31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rgbClr val="FDC51B"/>
            </a:solidFill>
            <a:ln cap="rnd" cmpd="sng" w="12700">
              <a:solidFill>
                <a:srgbClr val="FDC5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36" name="Google Shape;136;p31"/>
          <p:cNvSpPr/>
          <p:nvPr>
            <p:ph idx="2" type="pic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noFill/>
          <a:ln cap="flat" cmpd="sng" w="76200">
            <a:solidFill>
              <a:srgbClr val="FDC51B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 och lodrät text" type="vertTx">
  <p:cSld name="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2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" type="body"/>
          </p:nvPr>
        </p:nvSpPr>
        <p:spPr>
          <a:xfrm rot="5400000">
            <a:off x="2545265" y="271539"/>
            <a:ext cx="4051437" cy="7123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32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2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2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rät rubrik och text" type="vertTitleAndTx">
  <p:cSld name="VERTICAL_TITLE_AND_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3"/>
          <p:cNvSpPr txBox="1"/>
          <p:nvPr>
            <p:ph type="title"/>
          </p:nvPr>
        </p:nvSpPr>
        <p:spPr>
          <a:xfrm rot="5400000">
            <a:off x="4803378" y="2531906"/>
            <a:ext cx="5185328" cy="1472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" type="body"/>
          </p:nvPr>
        </p:nvSpPr>
        <p:spPr>
          <a:xfrm rot="5400000">
            <a:off x="1150557" y="534608"/>
            <a:ext cx="5185327" cy="54675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3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3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2911F"/>
            </a:gs>
            <a:gs pos="100000">
              <a:srgbClr val="CC3000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/>
          <p:nvPr/>
        </p:nvSpPr>
        <p:spPr>
          <a:xfrm>
            <a:off x="-69625" y="4042576"/>
            <a:ext cx="1743945" cy="1909234"/>
          </a:xfrm>
          <a:custGeom>
            <a:rect b="b" l="l" r="r" t="t"/>
            <a:pathLst>
              <a:path extrusionOk="0" h="1909234" w="1743945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rgbClr val="FDC51B">
              <a:alpha val="7843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7;p22"/>
          <p:cNvSpPr/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rgbClr val="FDC51B">
              <a:alpha val="9803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" name="Google Shape;8;p22"/>
          <p:cNvSpPr/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rgbClr val="FDC51B">
              <a:alpha val="9803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" name="Google Shape;9;p22"/>
          <p:cNvSpPr/>
          <p:nvPr/>
        </p:nvSpPr>
        <p:spPr>
          <a:xfrm>
            <a:off x="520637" y="5729135"/>
            <a:ext cx="1909234" cy="1193756"/>
          </a:xfrm>
          <a:custGeom>
            <a:rect b="b" l="l" r="r" t="t"/>
            <a:pathLst>
              <a:path extrusionOk="0" h="1193756" w="1909234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rgbClr val="FDC51B">
              <a:alpha val="15686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Google Shape;10;p22"/>
          <p:cNvSpPr/>
          <p:nvPr/>
        </p:nvSpPr>
        <p:spPr>
          <a:xfrm>
            <a:off x="-46711" y="-61709"/>
            <a:ext cx="1449107" cy="1677064"/>
          </a:xfrm>
          <a:custGeom>
            <a:rect b="b" l="l" r="r" t="t"/>
            <a:pathLst>
              <a:path extrusionOk="0" h="1677064" w="1449107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rgbClr val="FDC51B">
              <a:alpha val="13725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11;p22"/>
          <p:cNvSpPr/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rgbClr val="FDC51B">
              <a:alpha val="20000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Google Shape;12;p22"/>
          <p:cNvSpPr/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rgbClr val="FDC51B">
              <a:alpha val="14901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" name="Google Shape;13;p22"/>
          <p:cNvSpPr/>
          <p:nvPr/>
        </p:nvSpPr>
        <p:spPr>
          <a:xfrm>
            <a:off x="7497531" y="-61709"/>
            <a:ext cx="1694467" cy="1677064"/>
          </a:xfrm>
          <a:custGeom>
            <a:rect b="b" l="l" r="r" t="t"/>
            <a:pathLst>
              <a:path extrusionOk="0" h="1677064" w="1694467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rgbClr val="FEE181">
              <a:alpha val="9803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" name="Google Shape;14;p22"/>
          <p:cNvSpPr/>
          <p:nvPr/>
        </p:nvSpPr>
        <p:spPr>
          <a:xfrm>
            <a:off x="6117502" y="-61708"/>
            <a:ext cx="1909234" cy="1705448"/>
          </a:xfrm>
          <a:custGeom>
            <a:rect b="b" l="l" r="r" t="t"/>
            <a:pathLst>
              <a:path extrusionOk="0" h="1705448" w="1909234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rgbClr val="FDC51B">
              <a:alpha val="9803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Google Shape;15;p22"/>
          <p:cNvSpPr/>
          <p:nvPr/>
        </p:nvSpPr>
        <p:spPr>
          <a:xfrm>
            <a:off x="7494454" y="1095309"/>
            <a:ext cx="1697544" cy="1909234"/>
          </a:xfrm>
          <a:custGeom>
            <a:rect b="b" l="l" r="r" t="t"/>
            <a:pathLst>
              <a:path extrusionOk="0" h="1909234" w="169754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rgbClr val="FDC51B">
              <a:alpha val="14901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" name="Google Shape;16;p22"/>
          <p:cNvSpPr/>
          <p:nvPr/>
        </p:nvSpPr>
        <p:spPr>
          <a:xfrm>
            <a:off x="8056674" y="5140346"/>
            <a:ext cx="1137194" cy="1759729"/>
          </a:xfrm>
          <a:custGeom>
            <a:rect b="b" l="l" r="r" t="t"/>
            <a:pathLst>
              <a:path extrusionOk="0" h="1759729" w="1137194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rgbClr val="FDC51B">
              <a:alpha val="15686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Google Shape;17;p22"/>
          <p:cNvSpPr/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rgbClr val="FDC51B">
              <a:alpha val="4705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Google Shape;18;p22"/>
          <p:cNvSpPr/>
          <p:nvPr/>
        </p:nvSpPr>
        <p:spPr>
          <a:xfrm>
            <a:off x="-69625" y="4948766"/>
            <a:ext cx="1353860" cy="1909234"/>
          </a:xfrm>
          <a:custGeom>
            <a:rect b="b" l="l" r="r" t="t"/>
            <a:pathLst>
              <a:path extrusionOk="0" h="1909234" w="1353860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rgbClr val="FDC51B">
              <a:alpha val="15686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" name="Google Shape;19;p22"/>
          <p:cNvSpPr/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rgbClr val="FDC51B">
              <a:alpha val="7843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" name="Google Shape;20;p22"/>
          <p:cNvSpPr/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rgbClr val="FDC51B">
              <a:alpha val="14901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" name="Google Shape;21;p22"/>
          <p:cNvSpPr/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rgbClr val="FDC51B">
              <a:alpha val="9803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Google Shape;22;p22"/>
          <p:cNvSpPr/>
          <p:nvPr/>
        </p:nvSpPr>
        <p:spPr>
          <a:xfrm>
            <a:off x="8398204" y="597861"/>
            <a:ext cx="793794" cy="1252918"/>
          </a:xfrm>
          <a:custGeom>
            <a:rect b="b" l="l" r="r" t="t"/>
            <a:pathLst>
              <a:path extrusionOk="0" h="1252918" w="793794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rgbClr val="FDC51B">
              <a:alpha val="9803"/>
            </a:srgbClr>
          </a:solidFill>
          <a:ln cap="rnd" cmpd="sng" w="177800">
            <a:solidFill>
              <a:srgbClr val="FEEAAC">
                <a:alpha val="588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" name="Google Shape;23;p22"/>
          <p:cNvSpPr/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rgbClr val="FDC51B">
              <a:alpha val="9803"/>
            </a:srgbClr>
          </a:solidFill>
          <a:ln cap="rnd" cmpd="sng" w="177800">
            <a:solidFill>
              <a:srgbClr val="FEEAAC">
                <a:alpha val="588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" name="Google Shape;24;p22"/>
          <p:cNvSpPr/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rgbClr val="FDC51B">
              <a:alpha val="9803"/>
            </a:srgbClr>
          </a:solidFill>
          <a:ln cap="rnd" cmpd="sng" w="177800">
            <a:solidFill>
              <a:srgbClr val="FEEAAC">
                <a:alpha val="588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" name="Google Shape;25;p22"/>
          <p:cNvSpPr/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rgbClr val="FDC51B">
              <a:alpha val="9803"/>
            </a:srgbClr>
          </a:solidFill>
          <a:ln cap="rnd" cmpd="sng" w="177800">
            <a:solidFill>
              <a:srgbClr val="FEEAAC">
                <a:alpha val="588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" name="Google Shape;26;p22"/>
          <p:cNvSpPr/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rgbClr val="FDC51B">
              <a:alpha val="9803"/>
            </a:srgbClr>
          </a:solidFill>
          <a:ln cap="rnd" cmpd="sng" w="177800">
            <a:solidFill>
              <a:srgbClr val="FEEAAC">
                <a:alpha val="588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" name="Google Shape;27;p22"/>
          <p:cNvSpPr/>
          <p:nvPr/>
        </p:nvSpPr>
        <p:spPr>
          <a:xfrm>
            <a:off x="685054" y="-100976"/>
            <a:ext cx="1193676" cy="697815"/>
          </a:xfrm>
          <a:custGeom>
            <a:rect b="b" l="l" r="r" t="t"/>
            <a:pathLst>
              <a:path extrusionOk="0" h="697815" w="1193676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rgbClr val="FDC51B">
              <a:alpha val="9803"/>
            </a:srgbClr>
          </a:solidFill>
          <a:ln cap="rnd" cmpd="sng" w="177800">
            <a:solidFill>
              <a:srgbClr val="FEEAAC">
                <a:alpha val="588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" name="Google Shape;28;p22"/>
          <p:cNvSpPr/>
          <p:nvPr/>
        </p:nvSpPr>
        <p:spPr>
          <a:xfrm>
            <a:off x="1502638" y="-100976"/>
            <a:ext cx="1029028" cy="459889"/>
          </a:xfrm>
          <a:custGeom>
            <a:rect b="b" l="l" r="r" t="t"/>
            <a:pathLst>
              <a:path extrusionOk="0" h="459889" w="1029028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rgbClr val="FDC51B">
              <a:alpha val="9803"/>
            </a:srgbClr>
          </a:solidFill>
          <a:ln cap="rnd" cmpd="sng" w="177800">
            <a:solidFill>
              <a:srgbClr val="FEEAAC">
                <a:alpha val="588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" name="Google Shape;29;p22"/>
          <p:cNvSpPr/>
          <p:nvPr/>
        </p:nvSpPr>
        <p:spPr>
          <a:xfrm>
            <a:off x="-69624" y="-100976"/>
            <a:ext cx="590263" cy="612289"/>
          </a:xfrm>
          <a:custGeom>
            <a:rect b="b" l="l" r="r" t="t"/>
            <a:pathLst>
              <a:path extrusionOk="0" h="612289" w="590263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rgbClr val="FDC51B">
              <a:alpha val="9803"/>
            </a:srgbClr>
          </a:solidFill>
          <a:ln cap="rnd" cmpd="sng" w="177800">
            <a:solidFill>
              <a:srgbClr val="FEEAAC">
                <a:alpha val="588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" name="Google Shape;30;p22"/>
          <p:cNvSpPr/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rgbClr val="FDC51B">
              <a:alpha val="5882"/>
            </a:srgbClr>
          </a:solidFill>
          <a:ln cap="rnd" cmpd="sng" w="177800">
            <a:solidFill>
              <a:srgbClr val="FEEAAC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" name="Google Shape;31;p22"/>
          <p:cNvSpPr/>
          <p:nvPr/>
        </p:nvSpPr>
        <p:spPr>
          <a:xfrm>
            <a:off x="5792131" y="6489965"/>
            <a:ext cx="1115939" cy="443769"/>
          </a:xfrm>
          <a:custGeom>
            <a:rect b="b" l="l" r="r" t="t"/>
            <a:pathLst>
              <a:path extrusionOk="0" h="443769" w="111593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rgbClr val="FDC51B">
              <a:alpha val="5882"/>
            </a:srgbClr>
          </a:solidFill>
          <a:ln cap="rnd" cmpd="sng" w="177800">
            <a:solidFill>
              <a:srgbClr val="FEEAAC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" name="Google Shape;32;p22"/>
          <p:cNvSpPr/>
          <p:nvPr/>
        </p:nvSpPr>
        <p:spPr>
          <a:xfrm>
            <a:off x="6127999" y="6408840"/>
            <a:ext cx="1237019" cy="524894"/>
          </a:xfrm>
          <a:custGeom>
            <a:rect b="b" l="l" r="r" t="t"/>
            <a:pathLst>
              <a:path extrusionOk="0" h="524894" w="1237019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rgbClr val="FDC51B">
              <a:alpha val="5882"/>
            </a:srgbClr>
          </a:solidFill>
          <a:ln cap="rnd" cmpd="sng" w="177800">
            <a:solidFill>
              <a:srgbClr val="FEEAAC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" name="Google Shape;33;p22"/>
          <p:cNvSpPr/>
          <p:nvPr/>
        </p:nvSpPr>
        <p:spPr>
          <a:xfrm>
            <a:off x="7577655" y="6408841"/>
            <a:ext cx="1211408" cy="524893"/>
          </a:xfrm>
          <a:custGeom>
            <a:rect b="b" l="l" r="r" t="t"/>
            <a:pathLst>
              <a:path extrusionOk="0" h="524893" w="1211408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rgbClr val="FDC51B">
              <a:alpha val="5882"/>
            </a:srgbClr>
          </a:solidFill>
          <a:ln cap="rnd" cmpd="sng" w="177800">
            <a:solidFill>
              <a:srgbClr val="FEEAAC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" name="Google Shape;34;p22"/>
          <p:cNvSpPr/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127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" name="Google Shape;35;p22"/>
          <p:cNvSpPr/>
          <p:nvPr/>
        </p:nvSpPr>
        <p:spPr>
          <a:xfrm>
            <a:off x="-69625" y="6172569"/>
            <a:ext cx="778097" cy="750322"/>
          </a:xfrm>
          <a:custGeom>
            <a:rect b="b" l="l" r="r" t="t"/>
            <a:pathLst>
              <a:path extrusionOk="0" h="750322" w="778097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" name="Google Shape;36;p22"/>
          <p:cNvSpPr/>
          <p:nvPr/>
        </p:nvSpPr>
        <p:spPr>
          <a:xfrm>
            <a:off x="-69625" y="5158575"/>
            <a:ext cx="563524" cy="897560"/>
          </a:xfrm>
          <a:custGeom>
            <a:rect b="b" l="l" r="r" t="t"/>
            <a:pathLst>
              <a:path extrusionOk="0" h="897560" w="563524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" name="Google Shape;37;p22"/>
          <p:cNvSpPr/>
          <p:nvPr/>
        </p:nvSpPr>
        <p:spPr>
          <a:xfrm>
            <a:off x="-25758" y="482386"/>
            <a:ext cx="598416" cy="905704"/>
          </a:xfrm>
          <a:custGeom>
            <a:rect b="b" l="l" r="r" t="t"/>
            <a:pathLst>
              <a:path extrusionOk="0" h="905704" w="598416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cap="rnd" cmpd="sng" w="127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" name="Google Shape;38;p22"/>
          <p:cNvSpPr/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" name="Google Shape;39;p22"/>
          <p:cNvSpPr/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" name="Google Shape;40;p22"/>
          <p:cNvSpPr/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127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1" name="Google Shape;41;p22"/>
          <p:cNvSpPr/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" name="Google Shape;42;p22"/>
          <p:cNvSpPr/>
          <p:nvPr/>
        </p:nvSpPr>
        <p:spPr>
          <a:xfrm>
            <a:off x="7302517" y="-61709"/>
            <a:ext cx="910818" cy="750833"/>
          </a:xfrm>
          <a:custGeom>
            <a:rect b="b" l="l" r="r" t="t"/>
            <a:pathLst>
              <a:path extrusionOk="0" h="750833" w="910818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" name="Google Shape;43;p22"/>
          <p:cNvSpPr/>
          <p:nvPr/>
        </p:nvSpPr>
        <p:spPr>
          <a:xfrm>
            <a:off x="8718124" y="-61709"/>
            <a:ext cx="473874" cy="613011"/>
          </a:xfrm>
          <a:custGeom>
            <a:rect b="b" l="l" r="r" t="t"/>
            <a:pathLst>
              <a:path extrusionOk="0" h="613011" w="473874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4" name="Google Shape;44;p22"/>
          <p:cNvSpPr/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127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" name="Google Shape;45;p22"/>
          <p:cNvSpPr/>
          <p:nvPr/>
        </p:nvSpPr>
        <p:spPr>
          <a:xfrm>
            <a:off x="8914718" y="749603"/>
            <a:ext cx="277280" cy="907992"/>
          </a:xfrm>
          <a:custGeom>
            <a:rect b="b" l="l" r="r" t="t"/>
            <a:pathLst>
              <a:path extrusionOk="0" h="907992" w="277280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6" name="Google Shape;46;p22"/>
          <p:cNvSpPr/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" name="Google Shape;47;p22"/>
          <p:cNvSpPr/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12700">
            <a:solidFill>
              <a:srgbClr val="FEE181">
                <a:alpha val="2980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8" name="Google Shape;48;p22"/>
          <p:cNvSpPr/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127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9" name="Google Shape;49;p22"/>
          <p:cNvSpPr/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0" name="Google Shape;50;p22"/>
          <p:cNvSpPr/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127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" name="Google Shape;51;p22"/>
          <p:cNvSpPr/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2" name="Google Shape;52;p22"/>
          <p:cNvSpPr/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" name="Google Shape;53;p22"/>
          <p:cNvSpPr/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4" name="Google Shape;54;p22"/>
          <p:cNvSpPr/>
          <p:nvPr/>
        </p:nvSpPr>
        <p:spPr>
          <a:xfrm>
            <a:off x="8688590" y="4790335"/>
            <a:ext cx="503408" cy="553550"/>
          </a:xfrm>
          <a:custGeom>
            <a:rect b="b" l="l" r="r" t="t"/>
            <a:pathLst>
              <a:path extrusionOk="0" h="553550" w="503408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5" name="Google Shape;55;p22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  <a:defRPr b="0" i="0" sz="3200" u="none" cap="none" strike="noStrike">
                <a:solidFill>
                  <a:srgbClr val="94210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56" name="Google Shape;56;p22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🞆"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3020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🞆"/>
              <a:defRPr b="0" i="0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1750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🞆"/>
              <a:defRPr b="0" i="0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04800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0480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7" name="Google Shape;57;p22"/>
          <p:cNvSpPr txBox="1"/>
          <p:nvPr>
            <p:ph idx="10" type="dt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8" name="Google Shape;58;p22"/>
          <p:cNvSpPr txBox="1"/>
          <p:nvPr>
            <p:ph idx="11" type="ftr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9" name="Google Shape;59;p22"/>
          <p:cNvSpPr txBox="1"/>
          <p:nvPr>
            <p:ph idx="12" type="sldNum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60" name="Google Shape;60;p22"/>
          <p:cNvSpPr/>
          <p:nvPr/>
        </p:nvSpPr>
        <p:spPr>
          <a:xfrm>
            <a:off x="1583172" y="5454223"/>
            <a:ext cx="1909234" cy="1468668"/>
          </a:xfrm>
          <a:custGeom>
            <a:rect b="b" l="l" r="r" t="t"/>
            <a:pathLst>
              <a:path extrusionOk="0" h="1468668" w="1909234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rgbClr val="FDC51B">
              <a:alpha val="7843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1" name="Google Shape;61;p22"/>
          <p:cNvSpPr/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2" name="Google Shape;62;p22"/>
          <p:cNvSpPr/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3" name="Google Shape;63;p22"/>
          <p:cNvSpPr/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22"/>
          <p:cNvSpPr/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127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5" name="Google Shape;65;p22"/>
          <p:cNvSpPr/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127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" name="Google Shape;66;p22"/>
          <p:cNvSpPr/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rgbClr val="FEE181">
              <a:alpha val="4705"/>
            </a:srgbClr>
          </a:solidFill>
          <a:ln cap="rnd" cmpd="sng" w="63500">
            <a:solidFill>
              <a:srgbClr val="FEE181">
                <a:alpha val="1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" name="Google Shape;67;p22"/>
          <p:cNvSpPr/>
          <p:nvPr/>
        </p:nvSpPr>
        <p:spPr>
          <a:xfrm>
            <a:off x="-86601" y="2581479"/>
            <a:ext cx="1360441" cy="1909234"/>
          </a:xfrm>
          <a:custGeom>
            <a:rect b="b" l="l" r="r" t="t"/>
            <a:pathLst>
              <a:path extrusionOk="0" h="1909234" w="1360441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rgbClr val="FDC51B">
              <a:alpha val="7843"/>
            </a:srgbClr>
          </a:solidFill>
          <a:ln cap="rnd" cmpd="sng" w="330200">
            <a:solidFill>
              <a:srgbClr val="FEE18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8" name="Google Shape;68;p22"/>
          <p:cNvSpPr/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rgbClr val="FDC51B">
              <a:alpha val="9803"/>
            </a:srgbClr>
          </a:solidFill>
          <a:ln cap="rnd" cmpd="sng" w="177800">
            <a:solidFill>
              <a:srgbClr val="FEEAAC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"/>
          <p:cNvSpPr txBox="1"/>
          <p:nvPr>
            <p:ph type="ctrTitle"/>
          </p:nvPr>
        </p:nvSpPr>
        <p:spPr>
          <a:xfrm>
            <a:off x="1009442" y="3307355"/>
            <a:ext cx="711718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4000"/>
              <a:buFont typeface="Verdana"/>
              <a:buNone/>
            </a:pPr>
            <a:r>
              <a:rPr lang="sv-SE"/>
              <a:t>Botox for migraine</a:t>
            </a:r>
            <a:endParaRPr/>
          </a:p>
        </p:txBody>
      </p:sp>
      <p:sp>
        <p:nvSpPr>
          <p:cNvPr id="154" name="Google Shape;154;p1"/>
          <p:cNvSpPr txBox="1"/>
          <p:nvPr>
            <p:ph idx="1" type="subTitle"/>
          </p:nvPr>
        </p:nvSpPr>
        <p:spPr>
          <a:xfrm>
            <a:off x="1013404" y="4975130"/>
            <a:ext cx="7117200" cy="8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sv-SE"/>
              <a:t>Swedish Neurology Week, 2014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sv-SE"/>
              <a:t>Dr Peter Grenholm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”It’s the mousse”</a:t>
            </a:r>
            <a:endParaRPr/>
          </a:p>
        </p:txBody>
      </p:sp>
      <p:pic>
        <p:nvPicPr>
          <p:cNvPr id="160" name="Google Shape;160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696" y="1844824"/>
            <a:ext cx="5472608" cy="407162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"/>
          <p:cNvSpPr txBox="1"/>
          <p:nvPr/>
        </p:nvSpPr>
        <p:spPr>
          <a:xfrm>
            <a:off x="2084300" y="6093300"/>
            <a:ext cx="4736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Botox is an extremely strong poison. 0.1g is </a:t>
            </a:r>
            <a:r>
              <a:rPr lang="sv-SE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enough</a:t>
            </a:r>
            <a:r>
              <a:rPr lang="sv-SE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to kill a million people.</a:t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Botulinum Toxin</a:t>
            </a:r>
            <a:endParaRPr/>
          </a:p>
        </p:txBody>
      </p:sp>
      <p:sp>
        <p:nvSpPr>
          <p:cNvPr id="167" name="Google Shape;167;p3"/>
          <p:cNvSpPr txBox="1"/>
          <p:nvPr>
            <p:ph idx="1" type="body"/>
          </p:nvPr>
        </p:nvSpPr>
        <p:spPr>
          <a:xfrm>
            <a:off x="1009443" y="1807361"/>
            <a:ext cx="7125112" cy="32778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The latin name means “sausage poison”, discovered  1817 by Justinus Kerner (image)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It’s produced by the bacterium Clostridium Botulinum, discovered 1895 by van Ermengem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It blocks neuromuscular transmission (several research groups, 1949-1993)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Eight</a:t>
            </a:r>
            <a:r>
              <a:rPr lang="sv-SE"/>
              <a:t> serotypes (A-G, C2)</a:t>
            </a:r>
            <a:endParaRPr/>
          </a:p>
          <a:p>
            <a:pPr indent="0" lvl="0" marL="0" rtl="0" algn="l">
              <a:spcBef>
                <a:spcPts val="9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8" name="Google Shape;16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1893" y="3861048"/>
            <a:ext cx="2249748" cy="2872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Mechanism of Action</a:t>
            </a:r>
            <a:endParaRPr/>
          </a:p>
        </p:txBody>
      </p:sp>
      <p:sp>
        <p:nvSpPr>
          <p:cNvPr id="174" name="Google Shape;174;p4"/>
          <p:cNvSpPr txBox="1"/>
          <p:nvPr>
            <p:ph idx="1" type="body"/>
          </p:nvPr>
        </p:nvSpPr>
        <p:spPr>
          <a:xfrm>
            <a:off x="1009443" y="1807361"/>
            <a:ext cx="7125112" cy="21977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Causes muscle weakness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Maximal effect after two weeks and lasts 3-6 months.</a:t>
            </a:r>
            <a:endParaRPr/>
          </a:p>
        </p:txBody>
      </p:sp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8685" y="3559070"/>
            <a:ext cx="4032448" cy="3039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Medical uses</a:t>
            </a:r>
            <a:endParaRPr/>
          </a:p>
        </p:txBody>
      </p:sp>
      <p:sp>
        <p:nvSpPr>
          <p:cNvPr id="181" name="Google Shape;181;p5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Strabismus (squint), 1980, Alan. B. Scott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Blepharospasm, hemifacialisspasm (facial twitches)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Cosmetics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Dystonia (muscle spasms in neck, arms and feet)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Hyperhidrosis (excessive sweating)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Spasticity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Neurogenic bladder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Pain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…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Botox for pain?</a:t>
            </a:r>
            <a:endParaRPr/>
          </a:p>
        </p:txBody>
      </p:sp>
      <p:sp>
        <p:nvSpPr>
          <p:cNvPr id="187" name="Google Shape;187;p6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Used for pain and tension type headaches but no real evidence.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First licensed use for pain is chronic migraine.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The theory is that botulinumtoxin also blocks transmission in sensory nerves.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Chronic migraine (ICHD-II 1.5.1)</a:t>
            </a:r>
            <a:endParaRPr/>
          </a:p>
        </p:txBody>
      </p:sp>
      <p:sp>
        <p:nvSpPr>
          <p:cNvPr id="193" name="Google Shape;193;p7"/>
          <p:cNvSpPr txBox="1"/>
          <p:nvPr>
            <p:ph idx="1" type="body"/>
          </p:nvPr>
        </p:nvSpPr>
        <p:spPr>
          <a:xfrm>
            <a:off x="1009443" y="1807361"/>
            <a:ext cx="7125000" cy="40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Headache at least 15 days each month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❏"/>
            </a:pPr>
            <a:r>
              <a:rPr lang="sv-SE"/>
              <a:t>At least 8 of these days have migraine features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Chronic migraine: PREEMPT</a:t>
            </a:r>
            <a:endParaRPr/>
          </a:p>
        </p:txBody>
      </p:sp>
      <p:pic>
        <p:nvPicPr>
          <p:cNvPr id="199" name="Google Shape;199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6199" y="1448725"/>
            <a:ext cx="4011600" cy="3509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200" name="Google Shape;200;p8"/>
          <p:cNvSpPr txBox="1"/>
          <p:nvPr/>
        </p:nvSpPr>
        <p:spPr>
          <a:xfrm>
            <a:off x="3347864" y="6085740"/>
            <a:ext cx="57903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Diener et al, Cephalalgia 2010, 30(7):804-814 </a:t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594600" y="5060350"/>
            <a:ext cx="795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42900" rtl="0" algn="ctr">
              <a:spcBef>
                <a:spcPts val="96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Comparison with placebo week 0-24, then all had botox.</a:t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PRREMPT: cont</a:t>
            </a:r>
            <a:endParaRPr/>
          </a:p>
        </p:txBody>
      </p:sp>
      <p:sp>
        <p:nvSpPr>
          <p:cNvPr id="207" name="Google Shape;207;p9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Significant effect compared to placebo but:</a:t>
            </a:r>
            <a:endParaRPr/>
          </a:p>
          <a:p>
            <a:pPr indent="-285750" lvl="1" marL="742950" rtl="0" algn="l">
              <a:spcBef>
                <a:spcPts val="920"/>
              </a:spcBef>
              <a:spcAft>
                <a:spcPts val="0"/>
              </a:spcAft>
              <a:buSzPts val="1600"/>
              <a:buChar char="🞆"/>
            </a:pPr>
            <a:r>
              <a:rPr lang="sv-SE"/>
              <a:t>Easy to tell if you’ve had botox, so treatment wasn’t blinded</a:t>
            </a:r>
            <a:endParaRPr/>
          </a:p>
          <a:p>
            <a:pPr indent="-285750" lvl="1" marL="742950" rtl="0" algn="l">
              <a:spcBef>
                <a:spcPts val="920"/>
              </a:spcBef>
              <a:spcAft>
                <a:spcPts val="0"/>
              </a:spcAft>
              <a:buSzPts val="1600"/>
              <a:buChar char="🞆"/>
            </a:pPr>
            <a:r>
              <a:rPr lang="sv-SE"/>
              <a:t>Very large placebo effect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Cumulative effect after second and third treatment.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Other research</a:t>
            </a:r>
            <a:endParaRPr/>
          </a:p>
        </p:txBody>
      </p:sp>
      <p:sp>
        <p:nvSpPr>
          <p:cNvPr id="213" name="Google Shape;213;p10"/>
          <p:cNvSpPr txBox="1"/>
          <p:nvPr>
            <p:ph idx="1" type="body"/>
          </p:nvPr>
        </p:nvSpPr>
        <p:spPr>
          <a:xfrm>
            <a:off x="754201" y="1762425"/>
            <a:ext cx="7635600" cy="40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Seven studies (N=675) on tension type headache: no effect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Five studies (N=1838) on episodic migraine: no effect</a:t>
            </a:r>
            <a:endParaRPr/>
          </a:p>
        </p:txBody>
      </p:sp>
      <p:sp>
        <p:nvSpPr>
          <p:cNvPr id="214" name="Google Shape;214;p10"/>
          <p:cNvSpPr txBox="1"/>
          <p:nvPr/>
        </p:nvSpPr>
        <p:spPr>
          <a:xfrm>
            <a:off x="4211960" y="6165304"/>
            <a:ext cx="443307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3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v-SE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Jackson et al, JAMA 2012, 307:1736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"/>
          <p:cNvSpPr txBox="1"/>
          <p:nvPr>
            <p:ph type="title"/>
          </p:nvPr>
        </p:nvSpPr>
        <p:spPr>
          <a:xfrm>
            <a:off x="901431" y="7199"/>
            <a:ext cx="7125113" cy="9075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Daily headache</a:t>
            </a:r>
            <a:endParaRPr/>
          </a:p>
        </p:txBody>
      </p:sp>
      <p:sp>
        <p:nvSpPr>
          <p:cNvPr id="220" name="Google Shape;220;p11"/>
          <p:cNvSpPr/>
          <p:nvPr/>
        </p:nvSpPr>
        <p:spPr>
          <a:xfrm>
            <a:off x="3979721" y="2606408"/>
            <a:ext cx="3384376" cy="3456384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2771800" y="734200"/>
            <a:ext cx="3384376" cy="3456384"/>
          </a:xfrm>
          <a:prstGeom prst="ellipse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206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1747473" y="2606408"/>
            <a:ext cx="3384376" cy="3456384"/>
          </a:xfrm>
          <a:prstGeom prst="ellipse">
            <a:avLst/>
          </a:prstGeom>
          <a:noFill/>
          <a:ln cap="flat" cmpd="sng" w="38100">
            <a:solidFill>
              <a:srgbClr val="FD6E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3" name="Google Shape;223;p11"/>
          <p:cNvSpPr txBox="1"/>
          <p:nvPr/>
        </p:nvSpPr>
        <p:spPr>
          <a:xfrm>
            <a:off x="3838789" y="1234350"/>
            <a:ext cx="125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rgbClr val="7030A0"/>
                </a:solidFill>
                <a:latin typeface="Verdana"/>
                <a:ea typeface="Verdana"/>
                <a:cs typeface="Verdana"/>
                <a:sym typeface="Verdana"/>
              </a:rPr>
              <a:t>Migraine</a:t>
            </a:r>
            <a:endParaRPr sz="1800">
              <a:solidFill>
                <a:srgbClr val="7030A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4" name="Google Shape;224;p11"/>
          <p:cNvSpPr txBox="1"/>
          <p:nvPr/>
        </p:nvSpPr>
        <p:spPr>
          <a:xfrm rot="2946187">
            <a:off x="1559616" y="4592511"/>
            <a:ext cx="2869865" cy="369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rgbClr val="FD9E84"/>
                </a:solidFill>
                <a:latin typeface="Verdana"/>
                <a:ea typeface="Verdana"/>
                <a:cs typeface="Verdana"/>
                <a:sym typeface="Verdana"/>
              </a:rPr>
              <a:t>Tension Type Headache</a:t>
            </a:r>
            <a:endParaRPr sz="1800">
              <a:solidFill>
                <a:srgbClr val="FD9E8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5" name="Google Shape;225;p11"/>
          <p:cNvSpPr txBox="1"/>
          <p:nvPr/>
        </p:nvSpPr>
        <p:spPr>
          <a:xfrm rot="-2725847">
            <a:off x="5312050" y="4694007"/>
            <a:ext cx="2454649" cy="923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rgbClr val="FFFF00"/>
                </a:solidFill>
                <a:latin typeface="Verdana"/>
                <a:ea typeface="Verdana"/>
                <a:cs typeface="Verdana"/>
                <a:sym typeface="Verdana"/>
              </a:rPr>
              <a:t>Medication Overuse Headache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6" name="Google Shape;226;p11"/>
          <p:cNvSpPr txBox="1"/>
          <p:nvPr/>
        </p:nvSpPr>
        <p:spPr>
          <a:xfrm>
            <a:off x="1786985" y="6070215"/>
            <a:ext cx="5354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200">
                <a:solidFill>
                  <a:srgbClr val="631601"/>
                </a:solidFill>
                <a:latin typeface="Verdana"/>
                <a:ea typeface="Verdana"/>
                <a:cs typeface="Verdana"/>
                <a:sym typeface="Verdana"/>
              </a:rPr>
              <a:t>4% prevalence</a:t>
            </a:r>
            <a:endParaRPr sz="3200">
              <a:solidFill>
                <a:srgbClr val="63160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2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Daily headache – what other help is there?</a:t>
            </a:r>
            <a:endParaRPr/>
          </a:p>
        </p:txBody>
      </p:sp>
      <p:sp>
        <p:nvSpPr>
          <p:cNvPr id="232" name="Google Shape;232;p12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Physiotherapy, acupuncture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Stopping pain killers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Migraine preventatives, antidepressants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Only a small proportion is seeing a neurologist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Migraine preventatives</a:t>
            </a:r>
            <a:endParaRPr/>
          </a:p>
        </p:txBody>
      </p:sp>
      <p:sp>
        <p:nvSpPr>
          <p:cNvPr id="238" name="Google Shape;238;p13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Beta blockers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Candesartan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Topiramate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Valproate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Amitriptyline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Venlafaxine/Duloxetine</a:t>
            </a:r>
            <a:endParaRPr/>
          </a:p>
          <a:p>
            <a:pPr indent="-228600" lvl="0" marL="342900" rtl="0" algn="l">
              <a:spcBef>
                <a:spcPts val="9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Botulinum toxin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Migraine botox clinic</a:t>
            </a:r>
            <a:endParaRPr/>
          </a:p>
        </p:txBody>
      </p:sp>
      <p:sp>
        <p:nvSpPr>
          <p:cNvPr id="244" name="Google Shape;244;p14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Appointment every 12th week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31 injections in head and neck, total dose 155U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The effect can be evaluated after 2-3 treatments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Injections following PREEMPT</a:t>
            </a:r>
            <a:endParaRPr/>
          </a:p>
        </p:txBody>
      </p:sp>
      <p:pic>
        <p:nvPicPr>
          <p:cNvPr id="250" name="Google Shape;250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20" y="1628800"/>
            <a:ext cx="4323947" cy="2907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6016" y="3284984"/>
            <a:ext cx="3674790" cy="3208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Is it dangerous?</a:t>
            </a:r>
            <a:endParaRPr/>
          </a:p>
        </p:txBody>
      </p:sp>
      <p:sp>
        <p:nvSpPr>
          <p:cNvPr id="257" name="Google Shape;257;p16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Deadly intravenous dose for a chimpanzee is 3000E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… allergic reactions are extremely rare (1/10000)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Common side effects are pain, bruises, weakness in neck or in eyebrows. This resolves within a couple of months.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616" y="0"/>
            <a:ext cx="46052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7"/>
          <p:cNvSpPr txBox="1"/>
          <p:nvPr/>
        </p:nvSpPr>
        <p:spPr>
          <a:xfrm>
            <a:off x="6030351" y="1875678"/>
            <a:ext cx="26340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v-SE" sz="1800">
                <a:solidFill>
                  <a:srgbClr val="942102"/>
                </a:solidFill>
                <a:latin typeface="Verdana"/>
                <a:ea typeface="Verdana"/>
                <a:cs typeface="Verdana"/>
                <a:sym typeface="Verdana"/>
              </a:rPr>
              <a:t>Sometimes the eyebrows become slanted as in this poster - this is called the Mephisto effect and can be avoided</a:t>
            </a:r>
            <a:endParaRPr b="1" sz="1800">
              <a:solidFill>
                <a:srgbClr val="94210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Migraine botox clinic</a:t>
            </a:r>
            <a:endParaRPr/>
          </a:p>
        </p:txBody>
      </p:sp>
      <p:sp>
        <p:nvSpPr>
          <p:cNvPr id="269" name="Google Shape;269;p18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I Uppsala behandlas idag ca 30 patienter, de flesta</a:t>
            </a:r>
            <a:endParaRPr/>
          </a:p>
          <a:p>
            <a:pPr indent="-285750" lvl="1" marL="742950" rtl="0" algn="l">
              <a:spcBef>
                <a:spcPts val="920"/>
              </a:spcBef>
              <a:spcAft>
                <a:spcPts val="0"/>
              </a:spcAft>
              <a:buSzPts val="1600"/>
              <a:buChar char="🞆"/>
            </a:pPr>
            <a:r>
              <a:rPr lang="sv-SE"/>
              <a:t>Hade fått botox någon annanstans med god effekt eller</a:t>
            </a:r>
            <a:endParaRPr/>
          </a:p>
          <a:p>
            <a:pPr indent="-285750" lvl="1" marL="742950" rtl="0" algn="l">
              <a:spcBef>
                <a:spcPts val="920"/>
              </a:spcBef>
              <a:spcAft>
                <a:spcPts val="0"/>
              </a:spcAft>
              <a:buSzPts val="1600"/>
              <a:buChar char="🞆"/>
            </a:pPr>
            <a:r>
              <a:rPr lang="sv-SE"/>
              <a:t>Hade aktuell kontakt med oss och provat många perorala läkemedel eller</a:t>
            </a:r>
            <a:endParaRPr/>
          </a:p>
          <a:p>
            <a:pPr indent="-285750" lvl="1" marL="742950" rtl="0" algn="l">
              <a:spcBef>
                <a:spcPts val="920"/>
              </a:spcBef>
              <a:spcAft>
                <a:spcPts val="0"/>
              </a:spcAft>
              <a:buSzPts val="1600"/>
              <a:buChar char="🞆"/>
            </a:pPr>
            <a:r>
              <a:rPr lang="sv-SE"/>
              <a:t>Kände någon som börjat med botox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Ökande remissflöde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b="1" lang="sv-SE">
                <a:solidFill>
                  <a:srgbClr val="631601"/>
                </a:solidFill>
              </a:rPr>
              <a:t>I Uppsala finns sannolikt flera tusen personer med kronisk migrän, vilka ska få behandling?</a:t>
            </a:r>
            <a:endParaRPr/>
          </a:p>
          <a:p>
            <a:pPr indent="-228600" lvl="0" marL="342900" rtl="0" algn="l">
              <a:spcBef>
                <a:spcPts val="9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Migraine botox clinic</a:t>
            </a:r>
            <a:endParaRPr/>
          </a:p>
        </p:txBody>
      </p:sp>
      <p:sp>
        <p:nvSpPr>
          <p:cNvPr id="275" name="Google Shape;275;p19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Has tried three oral preventatives, and addressed medication overuse.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Has tried lifestyle modifications and physiotherapy.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Keeps a headache diary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Evaluation after two cycles.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If insufficient effect of PREEMPT, the dose can be increased by 30 U.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0"/>
          <p:cNvSpPr txBox="1"/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42102"/>
              </a:buClr>
              <a:buSzPts val="3200"/>
              <a:buFont typeface="Verdana"/>
              <a:buNone/>
            </a:pPr>
            <a:r>
              <a:rPr lang="sv-SE"/>
              <a:t>Experiences</a:t>
            </a:r>
            <a:endParaRPr/>
          </a:p>
        </p:txBody>
      </p:sp>
      <p:sp>
        <p:nvSpPr>
          <p:cNvPr id="281" name="Google Shape;281;p20"/>
          <p:cNvSpPr txBox="1"/>
          <p:nvPr>
            <p:ph idx="1" type="body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Effect varies from none at all to very good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Side effects are mild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Difficult to know when to stop treatment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sv-SE"/>
              <a:t>It’s not just the injections, it’s also getting to see a headache specialist regularly.</a:t>
            </a:r>
            <a:endParaRPr b="1">
              <a:solidFill>
                <a:srgbClr val="63160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" name="Google Shape;286;p21"/>
          <p:cNvGraphicFramePr/>
          <p:nvPr/>
        </p:nvGraphicFramePr>
        <p:xfrm>
          <a:off x="467544" y="908720"/>
          <a:ext cx="8424936" cy="5112568"/>
        </p:xfrm>
        <a:graphic>
          <a:graphicData uri="http://schemas.openxmlformats.org/drawingml/2006/chart">
            <c:chart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ommar">
  <a:themeElements>
    <a:clrScheme name="sommar">
      <a:dk1>
        <a:srgbClr val="000000"/>
      </a:dk1>
      <a:lt1>
        <a:srgbClr val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2014-05-13T18:36:24Z</dcterms:created>
  <dc:creator>Peter Grenholm</dc:creator>
</cp:coreProperties>
</file>