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</p:sldIdLst>
  <p:sldSz cy="5143500" cx="9144000"/>
  <p:notesSz cx="6858000" cy="9144000"/>
  <p:embeddedFontLst>
    <p:embeddedFont>
      <p:font typeface="Playfair Display"/>
      <p:regular r:id="rId63"/>
      <p:bold r:id="rId64"/>
      <p:italic r:id="rId65"/>
      <p:boldItalic r:id="rId66"/>
    </p:embeddedFont>
    <p:embeddedFont>
      <p:font typeface="Lato"/>
      <p:regular r:id="rId67"/>
      <p:bold r:id="rId68"/>
      <p:italic r:id="rId69"/>
      <p:boldItalic r:id="rId70"/>
    </p:embeddedFont>
    <p:embeddedFont>
      <p:font typeface="Pacifico"/>
      <p:regular r:id="rId7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84A721B-BEAA-406A-9A83-4091157D53A0}">
  <a:tblStyle styleId="{584A721B-BEAA-406A-9A83-4091157D53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Pacifico-regular.fntdata"/><Relationship Id="rId70" Type="http://schemas.openxmlformats.org/officeDocument/2006/relationships/font" Target="fonts/Lato-bold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PlayfairDisplay-bold.fntdata"/><Relationship Id="rId63" Type="http://schemas.openxmlformats.org/officeDocument/2006/relationships/font" Target="fonts/PlayfairDisplay-regular.fntdata"/><Relationship Id="rId22" Type="http://schemas.openxmlformats.org/officeDocument/2006/relationships/slide" Target="slides/slide16.xml"/><Relationship Id="rId66" Type="http://schemas.openxmlformats.org/officeDocument/2006/relationships/font" Target="fonts/PlayfairDisplay-boldItalic.fntdata"/><Relationship Id="rId21" Type="http://schemas.openxmlformats.org/officeDocument/2006/relationships/slide" Target="slides/slide15.xml"/><Relationship Id="rId65" Type="http://schemas.openxmlformats.org/officeDocument/2006/relationships/font" Target="fonts/PlayfairDisplay-italic.fntdata"/><Relationship Id="rId24" Type="http://schemas.openxmlformats.org/officeDocument/2006/relationships/slide" Target="slides/slide18.xml"/><Relationship Id="rId68" Type="http://schemas.openxmlformats.org/officeDocument/2006/relationships/font" Target="fonts/Lato-bold.fntdata"/><Relationship Id="rId23" Type="http://schemas.openxmlformats.org/officeDocument/2006/relationships/slide" Target="slides/slide17.xml"/><Relationship Id="rId67" Type="http://schemas.openxmlformats.org/officeDocument/2006/relationships/font" Target="fonts/Lato-regular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Lato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e853bd8a4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e853bd8a4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e853bd8a48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e853bd8a4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e853bd8a4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e853bd8a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10a32050a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e10a32050a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d127da972b_0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d127da972b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d127da972b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d127da972b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d127da972b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d127da972b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94db58fb20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94db58fb20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4f94c2d85d_0_8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4f94c2d85d_0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94db58fb2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94db58fb2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6316e4669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6316e4669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49c8fd8f948e19e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49c8fd8f948e19e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55174ac87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55174ac87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501ab36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5501ab36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82278c61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82278c61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These were chronic headaches that survived a neurology clinic waitlist. Urgent headaches are more likely to be secondary.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e10a32050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e10a32050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4f94c2d85d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4f94c2d85d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bd1c098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5bd1c098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d13c81fa3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d13c81fa3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930f83ff16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930f83ff16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5501ab3654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5501ab3654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5501ab3654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5501ab365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97a12902f3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97a12902f3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4f94c2d85d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4f94c2d85d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5501ab3654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5501ab3654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6316e46698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6316e46698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5bd1c098c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5bd1c098c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95f6ee7c84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95f6ee7c84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4f94c2d85d_0_8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24f94c2d85d_0_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6316e466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6316e466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4f94c2d85d_0_8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4f94c2d85d_0_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d127da972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d127da972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d127da972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2d127da972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d127da972b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2d127da972b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d127da972b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d127da972b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96d8ec7220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96d8ec7220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631703712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631703712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2d127da972b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2d127da972b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e853bd8a48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1e853bd8a4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944fb2096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944fb2096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d127da972b_0_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d127da972b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5053c2c7c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5053c2c7c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5501ab3654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25501ab3654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5053c2c7cd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5053c2c7cd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82278c61eb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282278c61eb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6316e46698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6316e46698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5053c2c7c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25053c2c7c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96d8ec7220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96d8ec7220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2d127da972b_0_7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2d127da972b_0_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e5e265bc4e193e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e5e265bc4e193e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4f94c2d85d_0_8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4f94c2d85d_0_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5053c2c7c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25053c2c7c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53d2577e5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253d2577e5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2542180e45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2542180e45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5501ab3654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5501ab3654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0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0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0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-column text 1">
  <p:cSld name="ONE_COLUMN_TEXT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3">
            <a:alphaModFix/>
          </a:blip>
          <a:srcRect b="549" l="67453" r="0" t="-550"/>
          <a:stretch/>
        </p:blipFill>
        <p:spPr>
          <a:xfrm>
            <a:off x="6024075" y="-185400"/>
            <a:ext cx="3125425" cy="54022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1598700" y="1567295"/>
            <a:ext cx="4179300" cy="27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type="ctrTitle"/>
          </p:nvPr>
        </p:nvSpPr>
        <p:spPr>
          <a:xfrm>
            <a:off x="1795700" y="751500"/>
            <a:ext cx="5546100" cy="72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69" name="Google Shape;69;p13"/>
          <p:cNvSpPr/>
          <p:nvPr/>
        </p:nvSpPr>
        <p:spPr>
          <a:xfrm flipH="1">
            <a:off x="1598700" y="551866"/>
            <a:ext cx="57900" cy="363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 rotWithShape="1">
          <a:blip r:embed="rId3">
            <a:alphaModFix/>
          </a:blip>
          <a:srcRect b="0" l="0" r="61865" t="0"/>
          <a:stretch/>
        </p:blipFill>
        <p:spPr>
          <a:xfrm>
            <a:off x="-221425" y="-155725"/>
            <a:ext cx="3697852" cy="54549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b="549" l="67453" r="0" t="-550"/>
          <a:stretch/>
        </p:blipFill>
        <p:spPr>
          <a:xfrm>
            <a:off x="6176475" y="-33000"/>
            <a:ext cx="3125425" cy="54022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sp>
        <p:nvSpPr>
          <p:cNvPr id="74" name="Google Shape;74;p14"/>
          <p:cNvSpPr txBox="1"/>
          <p:nvPr>
            <p:ph idx="1" type="subTitle"/>
          </p:nvPr>
        </p:nvSpPr>
        <p:spPr>
          <a:xfrm>
            <a:off x="1293900" y="2511948"/>
            <a:ext cx="3193500" cy="1861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type="ctrTitle"/>
          </p:nvPr>
        </p:nvSpPr>
        <p:spPr>
          <a:xfrm>
            <a:off x="1795700" y="985758"/>
            <a:ext cx="5546100" cy="72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 sz="3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76" name="Google Shape;76;p14"/>
          <p:cNvSpPr/>
          <p:nvPr/>
        </p:nvSpPr>
        <p:spPr>
          <a:xfrm flipH="1">
            <a:off x="1598700" y="550046"/>
            <a:ext cx="57900" cy="11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7" name="Google Shape;77;p14"/>
          <p:cNvSpPr txBox="1"/>
          <p:nvPr>
            <p:ph idx="2" type="subTitle"/>
          </p:nvPr>
        </p:nvSpPr>
        <p:spPr>
          <a:xfrm>
            <a:off x="4625800" y="2511950"/>
            <a:ext cx="3189300" cy="1861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78" name="Google Shape;78;p14"/>
          <p:cNvPicPr preferRelativeResize="0"/>
          <p:nvPr/>
        </p:nvPicPr>
        <p:blipFill rotWithShape="1">
          <a:blip r:embed="rId3">
            <a:alphaModFix/>
          </a:blip>
          <a:srcRect b="0" l="0" r="61865" t="0"/>
          <a:stretch/>
        </p:blipFill>
        <p:spPr>
          <a:xfrm>
            <a:off x="-221425" y="-155725"/>
            <a:ext cx="3697852" cy="54549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ctrTitle"/>
          </p:nvPr>
        </p:nvSpPr>
        <p:spPr>
          <a:xfrm>
            <a:off x="1785654" y="757158"/>
            <a:ext cx="2178900" cy="720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3">
            <a:alphaModFix/>
          </a:blip>
          <a:srcRect b="549" l="67453" r="0" t="-550"/>
          <a:stretch/>
        </p:blipFill>
        <p:spPr>
          <a:xfrm>
            <a:off x="6024075" y="-185400"/>
            <a:ext cx="3125425" cy="54022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sp>
        <p:nvSpPr>
          <p:cNvPr id="82" name="Google Shape;82;p15"/>
          <p:cNvSpPr/>
          <p:nvPr/>
        </p:nvSpPr>
        <p:spPr>
          <a:xfrm>
            <a:off x="1593275" y="-112741"/>
            <a:ext cx="76800" cy="136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3">
            <a:alphaModFix/>
          </a:blip>
          <a:srcRect b="0" l="0" r="61865" t="0"/>
          <a:stretch/>
        </p:blipFill>
        <p:spPr>
          <a:xfrm>
            <a:off x="-221425" y="-155725"/>
            <a:ext cx="3697852" cy="54549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 Theme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6"/>
          <p:cNvPicPr preferRelativeResize="0"/>
          <p:nvPr/>
        </p:nvPicPr>
        <p:blipFill rotWithShape="1">
          <a:blip r:embed="rId3">
            <a:alphaModFix/>
          </a:blip>
          <a:srcRect b="0" l="0" r="61865" t="0"/>
          <a:stretch/>
        </p:blipFill>
        <p:spPr>
          <a:xfrm flipH="1">
            <a:off x="5515875" y="-155725"/>
            <a:ext cx="3697852" cy="54549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st="19050">
              <a:srgbClr val="000000">
                <a:alpha val="50000"/>
              </a:srgbClr>
            </a:outerShdw>
          </a:effectLst>
        </p:spPr>
      </p:pic>
      <p:sp>
        <p:nvSpPr>
          <p:cNvPr id="86" name="Google Shape;86;p16"/>
          <p:cNvSpPr txBox="1"/>
          <p:nvPr>
            <p:ph type="title"/>
          </p:nvPr>
        </p:nvSpPr>
        <p:spPr>
          <a:xfrm>
            <a:off x="1355896" y="796375"/>
            <a:ext cx="60960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7" name="Google Shape;87;p16"/>
          <p:cNvSpPr/>
          <p:nvPr/>
        </p:nvSpPr>
        <p:spPr>
          <a:xfrm flipH="1">
            <a:off x="7548722" y="556632"/>
            <a:ext cx="57900" cy="70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8" name="Google Shape;88;p16"/>
          <p:cNvSpPr txBox="1"/>
          <p:nvPr>
            <p:ph idx="1" type="subTitle"/>
          </p:nvPr>
        </p:nvSpPr>
        <p:spPr>
          <a:xfrm>
            <a:off x="716225" y="1365977"/>
            <a:ext cx="7700400" cy="32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549" l="67453" r="0" t="-550"/>
          <a:stretch/>
        </p:blipFill>
        <p:spPr>
          <a:xfrm flipH="1">
            <a:off x="-167900" y="-170937"/>
            <a:ext cx="3173500" cy="54853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 flipH="1">
            <a:off x="1432869" y="485609"/>
            <a:ext cx="61200" cy="320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2" name="Google Shape;92;p17"/>
          <p:cNvSpPr txBox="1"/>
          <p:nvPr>
            <p:ph idx="1" type="subTitle"/>
          </p:nvPr>
        </p:nvSpPr>
        <p:spPr>
          <a:xfrm>
            <a:off x="1636475" y="1967460"/>
            <a:ext cx="6071700" cy="170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3" name="Google Shape;93;p17"/>
          <p:cNvSpPr txBox="1"/>
          <p:nvPr>
            <p:ph type="title"/>
          </p:nvPr>
        </p:nvSpPr>
        <p:spPr>
          <a:xfrm flipH="1">
            <a:off x="1636475" y="3302035"/>
            <a:ext cx="40470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pic>
        <p:nvPicPr>
          <p:cNvPr id="94" name="Google Shape;94;p17"/>
          <p:cNvPicPr preferRelativeResize="0"/>
          <p:nvPr/>
        </p:nvPicPr>
        <p:blipFill rotWithShape="1">
          <a:blip r:embed="rId3">
            <a:alphaModFix/>
          </a:blip>
          <a:srcRect b="549" l="67453" r="0" t="-550"/>
          <a:stretch/>
        </p:blipFill>
        <p:spPr>
          <a:xfrm>
            <a:off x="5976000" y="-170937"/>
            <a:ext cx="3173500" cy="54853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pic>
        <p:nvPicPr>
          <p:cNvPr id="95" name="Google Shape;95;p17"/>
          <p:cNvPicPr preferRelativeResize="0"/>
          <p:nvPr/>
        </p:nvPicPr>
        <p:blipFill rotWithShape="1">
          <a:blip r:embed="rId3">
            <a:alphaModFix/>
          </a:blip>
          <a:srcRect b="0" l="0" r="61865" t="0"/>
          <a:stretch/>
        </p:blipFill>
        <p:spPr>
          <a:xfrm>
            <a:off x="-167900" y="-9791"/>
            <a:ext cx="3711105" cy="547448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ctrTitle"/>
          </p:nvPr>
        </p:nvSpPr>
        <p:spPr>
          <a:xfrm flipH="1">
            <a:off x="1856475" y="751500"/>
            <a:ext cx="3669600" cy="72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98" name="Google Shape;98;p18"/>
          <p:cNvSpPr/>
          <p:nvPr/>
        </p:nvSpPr>
        <p:spPr>
          <a:xfrm>
            <a:off x="1593275" y="354504"/>
            <a:ext cx="76800" cy="136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9" name="Google Shape;99;p18"/>
          <p:cNvSpPr txBox="1"/>
          <p:nvPr>
            <p:ph idx="1" type="subTitle"/>
          </p:nvPr>
        </p:nvSpPr>
        <p:spPr>
          <a:xfrm>
            <a:off x="1598796" y="3415459"/>
            <a:ext cx="2558100" cy="9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8"/>
          <p:cNvSpPr txBox="1"/>
          <p:nvPr>
            <p:ph idx="2" type="subTitle"/>
          </p:nvPr>
        </p:nvSpPr>
        <p:spPr>
          <a:xfrm>
            <a:off x="5266921" y="3415459"/>
            <a:ext cx="2558100" cy="9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8"/>
          <p:cNvSpPr txBox="1"/>
          <p:nvPr>
            <p:ph idx="3" type="title"/>
          </p:nvPr>
        </p:nvSpPr>
        <p:spPr>
          <a:xfrm>
            <a:off x="1908246" y="3095984"/>
            <a:ext cx="1939200" cy="4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02" name="Google Shape;102;p18"/>
          <p:cNvSpPr txBox="1"/>
          <p:nvPr>
            <p:ph idx="4" type="title"/>
          </p:nvPr>
        </p:nvSpPr>
        <p:spPr>
          <a:xfrm>
            <a:off x="5576371" y="3095984"/>
            <a:ext cx="1939200" cy="4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pic>
        <p:nvPicPr>
          <p:cNvPr id="103" name="Google Shape;103;p18"/>
          <p:cNvPicPr preferRelativeResize="0"/>
          <p:nvPr/>
        </p:nvPicPr>
        <p:blipFill rotWithShape="1">
          <a:blip r:embed="rId3">
            <a:alphaModFix/>
          </a:blip>
          <a:srcRect b="549" l="67453" r="0" t="-550"/>
          <a:stretch/>
        </p:blipFill>
        <p:spPr>
          <a:xfrm>
            <a:off x="6024075" y="-185400"/>
            <a:ext cx="3125425" cy="54022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b="0" l="0" r="61865" t="0"/>
          <a:stretch/>
        </p:blipFill>
        <p:spPr>
          <a:xfrm>
            <a:off x="-221425" y="-155725"/>
            <a:ext cx="3697852" cy="54549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ctrTitle"/>
          </p:nvPr>
        </p:nvSpPr>
        <p:spPr>
          <a:xfrm>
            <a:off x="1785654" y="757158"/>
            <a:ext cx="2178900" cy="720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pic>
        <p:nvPicPr>
          <p:cNvPr id="107" name="Google Shape;107;p19"/>
          <p:cNvPicPr preferRelativeResize="0"/>
          <p:nvPr/>
        </p:nvPicPr>
        <p:blipFill rotWithShape="1">
          <a:blip r:embed="rId3">
            <a:alphaModFix/>
          </a:blip>
          <a:srcRect b="549" l="67453" r="0" t="-550"/>
          <a:stretch/>
        </p:blipFill>
        <p:spPr>
          <a:xfrm>
            <a:off x="6024075" y="-185400"/>
            <a:ext cx="3125425" cy="54022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860000" dist="28575">
              <a:srgbClr val="000000">
                <a:alpha val="50000"/>
              </a:srgbClr>
            </a:outerShdw>
          </a:effectLst>
        </p:spPr>
      </p:pic>
      <p:sp>
        <p:nvSpPr>
          <p:cNvPr id="108" name="Google Shape;108;p19"/>
          <p:cNvSpPr/>
          <p:nvPr/>
        </p:nvSpPr>
        <p:spPr>
          <a:xfrm>
            <a:off x="1593275" y="-112741"/>
            <a:ext cx="76800" cy="136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 rotWithShape="1">
          <a:blip r:embed="rId3">
            <a:alphaModFix/>
          </a:blip>
          <a:srcRect b="0" l="0" r="61865" t="0"/>
          <a:stretch/>
        </p:blipFill>
        <p:spPr>
          <a:xfrm>
            <a:off x="-221425" y="-155725"/>
            <a:ext cx="3697852" cy="54549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mailto:peter.grenholm@uhd.nhs.uk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hyperlink" Target="mailto:dorsetheadacheservice@uhd.nhs.uk" TargetMode="External"/><Relationship Id="rId4" Type="http://schemas.openxmlformats.org/officeDocument/2006/relationships/hyperlink" Target="mailto:peter.grenholm@uhd.nhs.uk" TargetMode="External"/><Relationship Id="rId5" Type="http://schemas.openxmlformats.org/officeDocument/2006/relationships/hyperlink" Target="https://dorsethead.uk" TargetMode="External"/><Relationship Id="rId6" Type="http://schemas.openxmlformats.org/officeDocument/2006/relationships/image" Target="../media/image4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0.png"/><Relationship Id="rId4" Type="http://schemas.openxmlformats.org/officeDocument/2006/relationships/image" Target="../media/image4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s://migrainetrust.org" TargetMode="External"/><Relationship Id="rId4" Type="http://schemas.openxmlformats.org/officeDocument/2006/relationships/hyperlink" Target="https://dorsethead.uk" TargetMode="External"/><Relationship Id="rId5" Type="http://schemas.openxmlformats.org/officeDocument/2006/relationships/image" Target="../media/image37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8.png"/><Relationship Id="rId4" Type="http://schemas.openxmlformats.org/officeDocument/2006/relationships/hyperlink" Target="http://ouchuk.org" TargetMode="Externa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accent6"/>
                </a:solidFill>
              </a:rPr>
              <a:t>Headache</a:t>
            </a:r>
            <a:endParaRPr sz="4000">
              <a:solidFill>
                <a:schemeClr val="accent6"/>
              </a:solidFill>
            </a:endParaRPr>
          </a:p>
        </p:txBody>
      </p:sp>
      <p:sp>
        <p:nvSpPr>
          <p:cNvPr id="115" name="Google Shape;115;p20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2025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4749500" y="4416850"/>
            <a:ext cx="41262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Peter Grenholm, Consultant Neurologist, UHD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/>
          <p:nvPr/>
        </p:nvSpPr>
        <p:spPr>
          <a:xfrm>
            <a:off x="3160800" y="784800"/>
            <a:ext cx="2386500" cy="23238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4969525" y="1356325"/>
            <a:ext cx="1796400" cy="1683000"/>
          </a:xfrm>
          <a:prstGeom prst="ellipse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3" name="Google Shape;123;p21"/>
          <p:cNvSpPr/>
          <p:nvPr/>
        </p:nvSpPr>
        <p:spPr>
          <a:xfrm>
            <a:off x="4649250" y="2457650"/>
            <a:ext cx="1117800" cy="1078200"/>
          </a:xfrm>
          <a:prstGeom prst="ellipse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3558025" y="1415150"/>
            <a:ext cx="14445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00"/>
                </a:solidFill>
                <a:latin typeface="Lato"/>
                <a:ea typeface="Lato"/>
                <a:cs typeface="Lato"/>
                <a:sym typeface="Lato"/>
              </a:rPr>
              <a:t>Tension 26%</a:t>
            </a:r>
            <a:endParaRPr sz="1700">
              <a:solidFill>
                <a:srgbClr val="FFFF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5491725" y="2055775"/>
            <a:ext cx="13119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6B26B"/>
                </a:solidFill>
                <a:latin typeface="Lato"/>
                <a:ea typeface="Lato"/>
                <a:cs typeface="Lato"/>
                <a:sym typeface="Lato"/>
              </a:rPr>
              <a:t>Migraine 14 %</a:t>
            </a:r>
            <a:endParaRPr>
              <a:solidFill>
                <a:srgbClr val="F6B26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4757525" y="3004025"/>
            <a:ext cx="9924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CC0000"/>
                </a:solidFill>
                <a:latin typeface="Lato"/>
                <a:ea typeface="Lato"/>
                <a:cs typeface="Lato"/>
                <a:sym typeface="Lato"/>
              </a:rPr>
              <a:t>Chronic 4%</a:t>
            </a:r>
            <a:endParaRPr b="1" sz="1200">
              <a:solidFill>
                <a:srgbClr val="CC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536400" y="3619500"/>
            <a:ext cx="8139300" cy="4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52% of the world’s population has active headache disease; 16% have a headache today.</a:t>
            </a:r>
            <a:endParaRPr sz="1600"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8" name="Google Shape;128;p21"/>
          <p:cNvSpPr txBox="1"/>
          <p:nvPr/>
        </p:nvSpPr>
        <p:spPr>
          <a:xfrm>
            <a:off x="3591625" y="4556900"/>
            <a:ext cx="53007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Stovner et al, J Headache Pain 2022, from </a:t>
            </a:r>
            <a:r>
              <a:rPr lang="en-GB" sz="1200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Global Burden of Disease 2020</a:t>
            </a:r>
            <a:endParaRPr sz="1200">
              <a:solidFill>
                <a:srgbClr val="FF99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633650" y="1660100"/>
            <a:ext cx="1921800" cy="7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Why I am here today</a:t>
            </a:r>
            <a:endParaRPr sz="2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We need to find new ways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35" name="Google Shape;135;p22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Primary care treatment with hospital support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GP diagnosis and first line treatment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Headache nurse for advanced treatment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Access to A&amp;G and MRI when needed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2"/>
          <p:cNvPicPr preferRelativeResize="0"/>
          <p:nvPr/>
        </p:nvPicPr>
        <p:blipFill rotWithShape="1">
          <a:blip r:embed="rId3">
            <a:alphaModFix/>
          </a:blip>
          <a:srcRect b="1265" l="40724" r="26034" t="15456"/>
          <a:stretch/>
        </p:blipFill>
        <p:spPr>
          <a:xfrm>
            <a:off x="5802275" y="411975"/>
            <a:ext cx="3191126" cy="449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Disclosures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42" name="Google Shape;142;p23"/>
          <p:cNvSpPr txBox="1"/>
          <p:nvPr>
            <p:ph idx="4294967295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Pfizer and Abbvie sometimes buy food when I speak.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idx="4294967295" type="subTitle"/>
          </p:nvPr>
        </p:nvSpPr>
        <p:spPr>
          <a:xfrm>
            <a:off x="1110075" y="2264993"/>
            <a:ext cx="3189300" cy="16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AutoNum type="arabicPeriod"/>
            </a:pPr>
            <a:r>
              <a:rPr lang="en-GB">
                <a:solidFill>
                  <a:schemeClr val="accent5"/>
                </a:solidFill>
              </a:rPr>
              <a:t>Acute headache</a:t>
            </a:r>
            <a:endParaRPr>
              <a:solidFill>
                <a:schemeClr val="accent5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When to scan /refer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Migraine management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The new drugs</a:t>
            </a:r>
            <a:endParaRPr/>
          </a:p>
        </p:txBody>
      </p:sp>
      <p:sp>
        <p:nvSpPr>
          <p:cNvPr id="148" name="Google Shape;148;p24"/>
          <p:cNvSpPr txBox="1"/>
          <p:nvPr>
            <p:ph idx="4294967295" type="ctrTitle"/>
          </p:nvPr>
        </p:nvSpPr>
        <p:spPr>
          <a:xfrm>
            <a:off x="1798950" y="557433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88">
                <a:solidFill>
                  <a:srgbClr val="FFFF00"/>
                </a:solidFill>
              </a:rPr>
              <a:t>Plan for today</a:t>
            </a:r>
            <a:endParaRPr sz="3688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00"/>
              </a:solidFill>
            </a:endParaRPr>
          </a:p>
        </p:txBody>
      </p:sp>
      <p:pic>
        <p:nvPicPr>
          <p:cNvPr id="149" name="Google Shape;14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9150" y="1545450"/>
            <a:ext cx="2878825" cy="32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/>
          <p:nvPr>
            <p:ph idx="4294967295" type="ctrTitle"/>
          </p:nvPr>
        </p:nvSpPr>
        <p:spPr>
          <a:xfrm>
            <a:off x="420600" y="496250"/>
            <a:ext cx="41514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Acute Headache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2406325" y="4541925"/>
            <a:ext cx="43314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56" name="Google Shape;1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700" y="3152113"/>
            <a:ext cx="2220626" cy="1653162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5"/>
          <p:cNvSpPr txBox="1"/>
          <p:nvPr/>
        </p:nvSpPr>
        <p:spPr>
          <a:xfrm>
            <a:off x="117900" y="1216850"/>
            <a:ext cx="4375800" cy="7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Refer</a:t>
            </a: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immediately if: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○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Suspected SAH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○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Suspected meningitis or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○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Focal neurology or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○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Papilledema 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Rule out GCA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8" name="Google Shape;15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8975" y="545989"/>
            <a:ext cx="5086582" cy="410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idx="4294967295" type="title"/>
          </p:nvPr>
        </p:nvSpPr>
        <p:spPr>
          <a:xfrm>
            <a:off x="419800" y="451650"/>
            <a:ext cx="7900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Suspected </a:t>
            </a:r>
            <a:r>
              <a:rPr lang="en-GB">
                <a:solidFill>
                  <a:schemeClr val="accent6"/>
                </a:solidFill>
              </a:rPr>
              <a:t>SAH: Ottawa rule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64" name="Google Shape;164;p26"/>
          <p:cNvSpPr txBox="1"/>
          <p:nvPr/>
        </p:nvSpPr>
        <p:spPr>
          <a:xfrm>
            <a:off x="446050" y="1041200"/>
            <a:ext cx="8076000" cy="3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Investigate new headache that reached maximum within one hour if one of: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Thunderclap onset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Onset during exertion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LOC at onset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Neck pain or stiffness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Limited neck flexion on exam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Patient &gt; 40 years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100% sensitivity, 5-10% will have SAH. Risk highest in middle-aged hypertensive smokers/drinkers that arrive in ambulance.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5" name="Google Shape;165;p26"/>
          <p:cNvSpPr txBox="1"/>
          <p:nvPr/>
        </p:nvSpPr>
        <p:spPr>
          <a:xfrm>
            <a:off x="621900" y="4483650"/>
            <a:ext cx="79002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Perry et al: Clinical Decision Rules to Rule out Subarachnoid Headaches, JAMA 2013</a:t>
            </a:r>
            <a:endParaRPr sz="1500">
              <a:solidFill>
                <a:srgbClr val="FF99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idx="4294967295" type="title"/>
          </p:nvPr>
        </p:nvSpPr>
        <p:spPr>
          <a:xfrm>
            <a:off x="387900" y="458025"/>
            <a:ext cx="7900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Suspected </a:t>
            </a:r>
            <a:r>
              <a:rPr lang="en-GB">
                <a:solidFill>
                  <a:schemeClr val="accent6"/>
                </a:solidFill>
              </a:rPr>
              <a:t>SAH: CT +- LP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71" name="Google Shape;171;p27"/>
          <p:cNvSpPr txBox="1"/>
          <p:nvPr>
            <p:ph idx="4294967295" type="subTitle"/>
          </p:nvPr>
        </p:nvSpPr>
        <p:spPr>
          <a:xfrm>
            <a:off x="522900" y="1868750"/>
            <a:ext cx="7204500" cy="27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Within 6 hours: CT 			(A&amp;E)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6 hours to 14 days:  CT + LP (A&amp;E or SDEC)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2000"/>
              <a:t>After that, CTA 				(Neurology A&amp;G)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idx="4294967295" type="subTitle"/>
          </p:nvPr>
        </p:nvSpPr>
        <p:spPr>
          <a:xfrm>
            <a:off x="800625" y="1567300"/>
            <a:ext cx="4977300" cy="27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Char char="●"/>
            </a:pPr>
            <a:r>
              <a:rPr lang="en-GB">
                <a:solidFill>
                  <a:srgbClr val="F3F3F3"/>
                </a:solidFill>
              </a:rPr>
              <a:t>Fever, non-blanching rash, neck stiffness, drowsiness or seizures</a:t>
            </a:r>
            <a:endParaRPr>
              <a:solidFill>
                <a:srgbClr val="F3F3F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Char char="●"/>
            </a:pPr>
            <a:r>
              <a:rPr lang="en-GB">
                <a:solidFill>
                  <a:srgbClr val="F3F3F3"/>
                </a:solidFill>
              </a:rPr>
              <a:t>Send to A&amp;E: CT, LP, cultures, treatment</a:t>
            </a:r>
            <a:endParaRPr>
              <a:solidFill>
                <a:srgbClr val="F3F3F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Char char="●"/>
            </a:pPr>
            <a:r>
              <a:rPr lang="en-GB">
                <a:solidFill>
                  <a:srgbClr val="F3F3F3"/>
                </a:solidFill>
              </a:rPr>
              <a:t>Bacterial meningitis rare, but could be other serious infection</a:t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77" name="Google Shape;177;p28"/>
          <p:cNvSpPr txBox="1"/>
          <p:nvPr>
            <p:ph idx="4294967295" type="ctrTitle"/>
          </p:nvPr>
        </p:nvSpPr>
        <p:spPr>
          <a:xfrm>
            <a:off x="1795700" y="751500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Suspected meningitis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2406325" y="4541925"/>
            <a:ext cx="43314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79" name="Google Shape;1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7900" y="2756450"/>
            <a:ext cx="2474874" cy="183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/>
          <p:nvPr>
            <p:ph idx="4294967295" type="subTitle"/>
          </p:nvPr>
        </p:nvSpPr>
        <p:spPr>
          <a:xfrm>
            <a:off x="861325" y="2511775"/>
            <a:ext cx="5277900" cy="12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Char char="●"/>
            </a:pPr>
            <a:r>
              <a:rPr lang="en-GB">
                <a:solidFill>
                  <a:srgbClr val="F3F3F3"/>
                </a:solidFill>
              </a:rPr>
              <a:t>Both bleeds and infarctions can cause acute headaches, especially posterior fossa</a:t>
            </a:r>
            <a:endParaRPr>
              <a:solidFill>
                <a:srgbClr val="F3F3F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Char char="●"/>
            </a:pPr>
            <a:r>
              <a:rPr lang="en-GB">
                <a:solidFill>
                  <a:srgbClr val="F3F3F3"/>
                </a:solidFill>
              </a:rPr>
              <a:t>Rarer vascular causes: venous thrombosis, RCVS,  PRES, vasculitis</a:t>
            </a:r>
            <a:endParaRPr>
              <a:solidFill>
                <a:srgbClr val="F3F3F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Char char="●"/>
            </a:pPr>
            <a:r>
              <a:rPr lang="en-GB">
                <a:solidFill>
                  <a:srgbClr val="F3F3F3"/>
                </a:solidFill>
              </a:rPr>
              <a:t>Send to A&amp;E for acute stroke treatment</a:t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185" name="Google Shape;185;p29"/>
          <p:cNvSpPr txBox="1"/>
          <p:nvPr>
            <p:ph idx="4294967295" type="ctrTitle"/>
          </p:nvPr>
        </p:nvSpPr>
        <p:spPr>
          <a:xfrm>
            <a:off x="658100" y="751500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 Focal neurology 1: Stroke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2406325" y="4541925"/>
            <a:ext cx="43314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0275" y="344400"/>
            <a:ext cx="2127750" cy="17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9"/>
          <p:cNvPicPr preferRelativeResize="0"/>
          <p:nvPr/>
        </p:nvPicPr>
        <p:blipFill rotWithShape="1">
          <a:blip r:embed="rId4">
            <a:alphaModFix/>
          </a:blip>
          <a:srcRect b="8416" l="0" r="50386" t="22080"/>
          <a:stretch/>
        </p:blipFill>
        <p:spPr>
          <a:xfrm>
            <a:off x="6650276" y="2675125"/>
            <a:ext cx="2177799" cy="13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9"/>
          <p:cNvSpPr txBox="1"/>
          <p:nvPr/>
        </p:nvSpPr>
        <p:spPr>
          <a:xfrm>
            <a:off x="861325" y="1710425"/>
            <a:ext cx="5076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Dysphasia, weakness, visual field loss, ataxia</a:t>
            </a:r>
            <a:endParaRPr sz="1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>
            <p:ph idx="4294967295" type="ctrTitle"/>
          </p:nvPr>
        </p:nvSpPr>
        <p:spPr>
          <a:xfrm>
            <a:off x="893700" y="253325"/>
            <a:ext cx="65775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FFFF00"/>
                </a:solidFill>
              </a:rPr>
              <a:t>Focal neurology II: Cranial nerves</a:t>
            </a:r>
            <a:endParaRPr sz="2800">
              <a:solidFill>
                <a:srgbClr val="FFFF00"/>
              </a:solidFill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2406325" y="4541925"/>
            <a:ext cx="43314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1833300" y="3519250"/>
            <a:ext cx="48051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Muli"/>
              <a:ea typeface="Muli"/>
              <a:cs typeface="Muli"/>
              <a:sym typeface="Muli"/>
            </a:endParaRPr>
          </a:p>
        </p:txBody>
      </p:sp>
      <p:graphicFrame>
        <p:nvGraphicFramePr>
          <p:cNvPr id="197" name="Google Shape;197;p30"/>
          <p:cNvGraphicFramePr/>
          <p:nvPr/>
        </p:nvGraphicFramePr>
        <p:xfrm>
          <a:off x="953725" y="1067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1707025"/>
                <a:gridCol w="3296025"/>
              </a:tblGrid>
              <a:tr h="52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Papilledema</a:t>
                      </a:r>
                      <a:endParaRPr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IIH? Venous thrombosis?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2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</a:t>
                      </a:r>
                      <a:r>
                        <a:rPr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culomotor (nIII)</a:t>
                      </a:r>
                      <a:endParaRPr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Aneurysm?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Diabetes? (painless &amp; pupil sparing)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</a:t>
                      </a:r>
                      <a:r>
                        <a:rPr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bducens (nVI)</a:t>
                      </a:r>
                      <a:endParaRPr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Raised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ICP?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8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Trigeminal (nV), facial (nVII), </a:t>
                      </a:r>
                      <a:endParaRPr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acoustic (nVIII)</a:t>
                      </a:r>
                      <a:endParaRPr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CPA tumour? 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Meningitis? (Zoster / Lyme / TB / Sarcoidosis / carcinomatosis)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5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Combination 3,4,5,6</a:t>
                      </a:r>
                      <a:endParaRPr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avernous sinus thrombosis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Horner Syndrome</a:t>
                      </a:r>
                      <a:endParaRPr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Dissection?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98" name="Google Shape;19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7249" y="1246675"/>
            <a:ext cx="4231500" cy="30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0"/>
          <p:cNvSpPr txBox="1"/>
          <p:nvPr/>
        </p:nvSpPr>
        <p:spPr>
          <a:xfrm>
            <a:off x="6550175" y="4400000"/>
            <a:ext cx="222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Send to A&amp;E</a:t>
            </a:r>
            <a:endParaRPr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/>
          <p:nvPr>
            <p:ph idx="4294967295" type="title"/>
          </p:nvPr>
        </p:nvSpPr>
        <p:spPr>
          <a:xfrm>
            <a:off x="387900" y="458025"/>
            <a:ext cx="76119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Papilledema</a:t>
            </a:r>
            <a:endParaRPr>
              <a:solidFill>
                <a:schemeClr val="accent6"/>
              </a:solidFill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7350" y="1144136"/>
            <a:ext cx="1752900" cy="175287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1"/>
          <p:cNvSpPr txBox="1"/>
          <p:nvPr/>
        </p:nvSpPr>
        <p:spPr>
          <a:xfrm>
            <a:off x="768500" y="1863150"/>
            <a:ext cx="5730600" cy="14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uli"/>
              <a:buChar char="●"/>
            </a:pPr>
            <a:r>
              <a:rPr lang="en-GB" sz="16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Refer for </a:t>
            </a:r>
            <a:r>
              <a:rPr lang="en-GB" sz="16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same day Ophthalmology review, MRV and LP. </a:t>
            </a:r>
            <a:r>
              <a:rPr lang="en-GB" sz="16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Usually IIH, but sinus thrombosis or tumour must be </a:t>
            </a:r>
            <a:r>
              <a:rPr lang="en-GB" sz="16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excluded</a:t>
            </a:r>
            <a:r>
              <a:rPr lang="en-GB" sz="16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.</a:t>
            </a:r>
            <a:endParaRPr sz="16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Giant Cell Arteritis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1068750" y="1383100"/>
            <a:ext cx="70065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Char char="●"/>
            </a:pPr>
            <a:r>
              <a:rPr lang="en-GB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Always check ESR/CRP/FBC </a:t>
            </a:r>
            <a:r>
              <a:rPr lang="en-GB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if patient over 50</a:t>
            </a:r>
            <a:endParaRPr sz="1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Char char="●"/>
            </a:pPr>
            <a:r>
              <a:rPr lang="en-GB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Unilateral</a:t>
            </a:r>
            <a:endParaRPr sz="1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Char char="●"/>
            </a:pPr>
            <a:r>
              <a:rPr lang="en-GB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Jaw claudication</a:t>
            </a:r>
            <a:endParaRPr sz="1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Char char="●"/>
            </a:pPr>
            <a:r>
              <a:rPr lang="en-GB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Systemic symptoms</a:t>
            </a:r>
            <a:endParaRPr sz="1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Char char="●"/>
            </a:pPr>
            <a:r>
              <a:rPr lang="en-GB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Sometimes episodic </a:t>
            </a:r>
            <a:endParaRPr sz="1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Rapid access rheumatology</a:t>
            </a:r>
            <a:endParaRPr sz="1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3" name="Google Shape;213;p32"/>
          <p:cNvPicPr preferRelativeResize="0"/>
          <p:nvPr/>
        </p:nvPicPr>
        <p:blipFill rotWithShape="1">
          <a:blip r:embed="rId3">
            <a:alphaModFix/>
          </a:blip>
          <a:srcRect b="7578" l="6029" r="52157" t="21393"/>
          <a:stretch/>
        </p:blipFill>
        <p:spPr>
          <a:xfrm>
            <a:off x="6571091" y="2241099"/>
            <a:ext cx="2097925" cy="237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idx="4294967295" type="subTitle"/>
          </p:nvPr>
        </p:nvSpPr>
        <p:spPr>
          <a:xfrm>
            <a:off x="892725" y="2026720"/>
            <a:ext cx="4179300" cy="27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AutoNum type="arabicPeriod"/>
            </a:pPr>
            <a:r>
              <a:rPr lang="en-GB" sz="2000">
                <a:solidFill>
                  <a:srgbClr val="F3F3F3"/>
                </a:solidFill>
              </a:rPr>
              <a:t>Sudden onset</a:t>
            </a:r>
            <a:endParaRPr sz="2000">
              <a:solidFill>
                <a:srgbClr val="F3F3F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AutoNum type="arabicPeriod"/>
            </a:pPr>
            <a:r>
              <a:rPr lang="en-GB" sz="2000">
                <a:solidFill>
                  <a:srgbClr val="F3F3F3"/>
                </a:solidFill>
              </a:rPr>
              <a:t>Meningism</a:t>
            </a:r>
            <a:endParaRPr sz="2000">
              <a:solidFill>
                <a:srgbClr val="F3F3F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AutoNum type="arabicPeriod"/>
            </a:pPr>
            <a:r>
              <a:rPr lang="en-GB" sz="2000">
                <a:solidFill>
                  <a:srgbClr val="F3F3F3"/>
                </a:solidFill>
              </a:rPr>
              <a:t>Stroke symptoms</a:t>
            </a:r>
            <a:endParaRPr sz="2000">
              <a:solidFill>
                <a:srgbClr val="F3F3F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AutoNum type="arabicPeriod"/>
            </a:pPr>
            <a:r>
              <a:rPr lang="en-GB" sz="2000">
                <a:solidFill>
                  <a:srgbClr val="F3F3F3"/>
                </a:solidFill>
              </a:rPr>
              <a:t>Cranial nerve signs</a:t>
            </a:r>
            <a:endParaRPr sz="2000">
              <a:solidFill>
                <a:srgbClr val="F3F3F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AutoNum type="arabicPeriod"/>
            </a:pPr>
            <a:r>
              <a:rPr lang="en-GB" sz="2000">
                <a:solidFill>
                  <a:srgbClr val="F3F3F3"/>
                </a:solidFill>
              </a:rPr>
              <a:t>Giant Cell Arteritis</a:t>
            </a:r>
            <a:endParaRPr sz="2000">
              <a:solidFill>
                <a:srgbClr val="F3F3F3"/>
              </a:solidFill>
            </a:endParaRPr>
          </a:p>
        </p:txBody>
      </p:sp>
      <p:pic>
        <p:nvPicPr>
          <p:cNvPr id="219" name="Google Shape;21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450" y="1611249"/>
            <a:ext cx="3577676" cy="266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3"/>
          <p:cNvSpPr txBox="1"/>
          <p:nvPr>
            <p:ph idx="4294967295" type="ctrTitle"/>
          </p:nvPr>
        </p:nvSpPr>
        <p:spPr>
          <a:xfrm>
            <a:off x="1795700" y="751500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Acute headaches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2406325" y="4541925"/>
            <a:ext cx="43314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 txBox="1"/>
          <p:nvPr>
            <p:ph idx="4294967295" type="subTitle"/>
          </p:nvPr>
        </p:nvSpPr>
        <p:spPr>
          <a:xfrm>
            <a:off x="1110075" y="2264993"/>
            <a:ext cx="3189300" cy="16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Acute headaches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>
                <a:solidFill>
                  <a:schemeClr val="accent5"/>
                </a:solidFill>
              </a:rPr>
              <a:t>When to scan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Migraine management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The new drugs</a:t>
            </a:r>
            <a:endParaRPr/>
          </a:p>
        </p:txBody>
      </p:sp>
      <p:sp>
        <p:nvSpPr>
          <p:cNvPr id="227" name="Google Shape;227;p34"/>
          <p:cNvSpPr txBox="1"/>
          <p:nvPr>
            <p:ph idx="4294967295" type="ctrTitle"/>
          </p:nvPr>
        </p:nvSpPr>
        <p:spPr>
          <a:xfrm>
            <a:off x="1798950" y="557433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88">
                <a:solidFill>
                  <a:srgbClr val="FFFF00"/>
                </a:solidFill>
              </a:rPr>
              <a:t>Plan for today</a:t>
            </a:r>
            <a:endParaRPr sz="3688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00"/>
              </a:solidFill>
            </a:endParaRPr>
          </a:p>
        </p:txBody>
      </p:sp>
      <p:pic>
        <p:nvPicPr>
          <p:cNvPr id="228" name="Google Shape;22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9150" y="1545450"/>
            <a:ext cx="2878825" cy="32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5"/>
          <p:cNvPicPr preferRelativeResize="0"/>
          <p:nvPr/>
        </p:nvPicPr>
        <p:blipFill rotWithShape="1">
          <a:blip r:embed="rId3">
            <a:alphaModFix/>
          </a:blip>
          <a:srcRect b="3286" l="0" r="0" t="13924"/>
          <a:stretch/>
        </p:blipFill>
        <p:spPr>
          <a:xfrm>
            <a:off x="-1" y="-1"/>
            <a:ext cx="9144000" cy="4128238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4" name="Google Shape;234;p35"/>
          <p:cNvSpPr txBox="1"/>
          <p:nvPr/>
        </p:nvSpPr>
        <p:spPr>
          <a:xfrm>
            <a:off x="4198775" y="4769075"/>
            <a:ext cx="37095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Clarke et al (Birmingham), J Neurol 2010</a:t>
            </a:r>
            <a:endParaRPr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35" name="Google Shape;235;p35"/>
          <p:cNvSpPr txBox="1"/>
          <p:nvPr/>
        </p:nvSpPr>
        <p:spPr>
          <a:xfrm>
            <a:off x="4847650" y="0"/>
            <a:ext cx="45369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  <a:highlight>
                  <a:srgbClr val="FF0000"/>
                </a:highlight>
                <a:latin typeface="Muli"/>
                <a:ea typeface="Muli"/>
                <a:cs typeface="Muli"/>
                <a:sym typeface="Muli"/>
              </a:rPr>
              <a:t>8 relevant findings, out of 3655 headache referrals</a:t>
            </a:r>
            <a:endParaRPr>
              <a:solidFill>
                <a:srgbClr val="FFFF00"/>
              </a:solidFill>
              <a:highlight>
                <a:srgbClr val="FF0000"/>
              </a:highlight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36" name="Google Shape;236;p35"/>
          <p:cNvSpPr/>
          <p:nvPr/>
        </p:nvSpPr>
        <p:spPr>
          <a:xfrm>
            <a:off x="640100" y="2571750"/>
            <a:ext cx="1308300" cy="1224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746875" y="1627975"/>
            <a:ext cx="827100" cy="2181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5"/>
          <p:cNvSpPr/>
          <p:nvPr/>
        </p:nvSpPr>
        <p:spPr>
          <a:xfrm>
            <a:off x="585025" y="2173175"/>
            <a:ext cx="1150800" cy="1824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5"/>
          <p:cNvSpPr/>
          <p:nvPr/>
        </p:nvSpPr>
        <p:spPr>
          <a:xfrm>
            <a:off x="6089600" y="1990773"/>
            <a:ext cx="1626300" cy="182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5"/>
          <p:cNvSpPr/>
          <p:nvPr/>
        </p:nvSpPr>
        <p:spPr>
          <a:xfrm>
            <a:off x="7859100" y="3045650"/>
            <a:ext cx="540300" cy="182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5"/>
          <p:cNvSpPr/>
          <p:nvPr/>
        </p:nvSpPr>
        <p:spPr>
          <a:xfrm>
            <a:off x="6052950" y="3379925"/>
            <a:ext cx="680400" cy="182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5"/>
          <p:cNvSpPr/>
          <p:nvPr/>
        </p:nvSpPr>
        <p:spPr>
          <a:xfrm>
            <a:off x="7494300" y="2691100"/>
            <a:ext cx="905100" cy="1896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5"/>
          <p:cNvSpPr/>
          <p:nvPr/>
        </p:nvSpPr>
        <p:spPr>
          <a:xfrm flipH="1" rot="-985">
            <a:off x="7242250" y="589950"/>
            <a:ext cx="1046700" cy="3147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5"/>
          <p:cNvSpPr/>
          <p:nvPr/>
        </p:nvSpPr>
        <p:spPr>
          <a:xfrm flipH="1">
            <a:off x="6667500" y="1292850"/>
            <a:ext cx="680400" cy="1896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5"/>
          <p:cNvSpPr/>
          <p:nvPr/>
        </p:nvSpPr>
        <p:spPr>
          <a:xfrm flipH="1">
            <a:off x="6948800" y="3714550"/>
            <a:ext cx="540300" cy="218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5"/>
          <p:cNvSpPr/>
          <p:nvPr/>
        </p:nvSpPr>
        <p:spPr>
          <a:xfrm>
            <a:off x="4307550" y="2355575"/>
            <a:ext cx="1124100" cy="189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6052950" y="1004025"/>
            <a:ext cx="1254000" cy="189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1211400" y="4330850"/>
            <a:ext cx="66132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Chronic headaches only need a scan if there are clear risk factors or other neurology.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6"/>
          <p:cNvPicPr preferRelativeResize="0"/>
          <p:nvPr/>
        </p:nvPicPr>
        <p:blipFill rotWithShape="1">
          <a:blip r:embed="rId3">
            <a:alphaModFix/>
          </a:blip>
          <a:srcRect b="0" l="15093" r="14770" t="0"/>
          <a:stretch/>
        </p:blipFill>
        <p:spPr>
          <a:xfrm>
            <a:off x="5489400" y="1574450"/>
            <a:ext cx="3391400" cy="30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6"/>
          <p:cNvSpPr txBox="1"/>
          <p:nvPr>
            <p:ph idx="4294967295" type="subTitle"/>
          </p:nvPr>
        </p:nvSpPr>
        <p:spPr>
          <a:xfrm>
            <a:off x="1711500" y="401725"/>
            <a:ext cx="3665100" cy="43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-GB" sz="1400">
                <a:solidFill>
                  <a:srgbClr val="FF0000"/>
                </a:solidFill>
              </a:rPr>
              <a:t>Sudden onset</a:t>
            </a:r>
            <a:endParaRPr sz="1400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-GB" sz="1400">
                <a:solidFill>
                  <a:srgbClr val="FF0000"/>
                </a:solidFill>
              </a:rPr>
              <a:t>Systemic symptoms</a:t>
            </a:r>
            <a:endParaRPr sz="1400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-GB" sz="1400">
                <a:solidFill>
                  <a:srgbClr val="FF0000"/>
                </a:solidFill>
              </a:rPr>
              <a:t>Neurological deficit</a:t>
            </a:r>
            <a:endParaRPr sz="1400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AutoNum type="arabicPeriod"/>
            </a:pPr>
            <a:r>
              <a:rPr lang="en-GB" sz="1400">
                <a:solidFill>
                  <a:srgbClr val="FF9900"/>
                </a:solidFill>
              </a:rPr>
              <a:t>Neoplasm history</a:t>
            </a:r>
            <a:endParaRPr sz="1400">
              <a:solidFill>
                <a:srgbClr val="FF99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eriod"/>
            </a:pPr>
            <a:r>
              <a:rPr lang="en-GB" sz="1400">
                <a:solidFill>
                  <a:srgbClr val="FFFFFF"/>
                </a:solidFill>
              </a:rPr>
              <a:t>Old age</a:t>
            </a:r>
            <a:endParaRPr sz="14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eriod"/>
            </a:pPr>
            <a:r>
              <a:rPr lang="en-GB" sz="1400">
                <a:solidFill>
                  <a:srgbClr val="FFFFFF"/>
                </a:solidFill>
              </a:rPr>
              <a:t>Pattern change</a:t>
            </a:r>
            <a:endParaRPr sz="14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AutoNum type="arabicPeriod"/>
            </a:pPr>
            <a:r>
              <a:rPr lang="en-GB" sz="1400">
                <a:solidFill>
                  <a:srgbClr val="FF9900"/>
                </a:solidFill>
              </a:rPr>
              <a:t>Positional</a:t>
            </a:r>
            <a:endParaRPr sz="1400">
              <a:solidFill>
                <a:srgbClr val="FF99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AutoNum type="arabicPeriod"/>
            </a:pPr>
            <a:r>
              <a:rPr lang="en-GB" sz="1400">
                <a:solidFill>
                  <a:srgbClr val="FF9900"/>
                </a:solidFill>
              </a:rPr>
              <a:t>Precipitated by coughing</a:t>
            </a:r>
            <a:endParaRPr sz="1400">
              <a:solidFill>
                <a:srgbClr val="FF99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-GB" sz="1400">
                <a:solidFill>
                  <a:srgbClr val="FF0000"/>
                </a:solidFill>
              </a:rPr>
              <a:t>Papilledema</a:t>
            </a:r>
            <a:endParaRPr sz="1400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eriod"/>
            </a:pPr>
            <a:r>
              <a:rPr lang="en-GB" sz="1400">
                <a:solidFill>
                  <a:srgbClr val="FFFFFF"/>
                </a:solidFill>
              </a:rPr>
              <a:t>Progressive</a:t>
            </a:r>
            <a:endParaRPr sz="14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eriod"/>
            </a:pPr>
            <a:r>
              <a:rPr lang="en-GB" sz="1400">
                <a:solidFill>
                  <a:srgbClr val="FFFFFF"/>
                </a:solidFill>
              </a:rPr>
              <a:t>Pregnancy</a:t>
            </a:r>
            <a:endParaRPr sz="14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eriod"/>
            </a:pPr>
            <a:r>
              <a:rPr lang="en-GB" sz="1400">
                <a:solidFill>
                  <a:srgbClr val="FF0000"/>
                </a:solidFill>
              </a:rPr>
              <a:t>Painful droopy eye</a:t>
            </a:r>
            <a:endParaRPr sz="1400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eriod"/>
            </a:pPr>
            <a:r>
              <a:rPr lang="en-GB" sz="1400">
                <a:solidFill>
                  <a:srgbClr val="FFFFFF"/>
                </a:solidFill>
              </a:rPr>
              <a:t>Post trauma</a:t>
            </a:r>
            <a:endParaRPr sz="14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AutoNum type="arabicPeriod"/>
            </a:pPr>
            <a:r>
              <a:rPr lang="en-GB" sz="1400">
                <a:solidFill>
                  <a:srgbClr val="FF9900"/>
                </a:solidFill>
              </a:rPr>
              <a:t>Pathology of immune system</a:t>
            </a:r>
            <a:endParaRPr sz="1400">
              <a:solidFill>
                <a:srgbClr val="FF99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eriod"/>
            </a:pPr>
            <a:r>
              <a:rPr lang="en-GB" sz="1400">
                <a:solidFill>
                  <a:srgbClr val="FFFFFF"/>
                </a:solidFill>
              </a:rPr>
              <a:t>Painkillers and other medicines</a:t>
            </a:r>
            <a:endParaRPr sz="1400">
              <a:solidFill>
                <a:srgbClr val="FFFFFF"/>
              </a:solidFill>
            </a:endParaRPr>
          </a:p>
        </p:txBody>
      </p:sp>
      <p:sp>
        <p:nvSpPr>
          <p:cNvPr id="255" name="Google Shape;255;p36"/>
          <p:cNvSpPr txBox="1"/>
          <p:nvPr>
            <p:ph idx="4294967295" type="ctrTitle"/>
          </p:nvPr>
        </p:nvSpPr>
        <p:spPr>
          <a:xfrm>
            <a:off x="5376600" y="559625"/>
            <a:ext cx="35043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accent6"/>
                </a:solidFill>
              </a:rPr>
              <a:t>Red flags, and orange</a:t>
            </a:r>
            <a:endParaRPr sz="2400">
              <a:solidFill>
                <a:schemeClr val="accent6"/>
              </a:solidFill>
            </a:endParaRPr>
          </a:p>
        </p:txBody>
      </p:sp>
      <p:sp>
        <p:nvSpPr>
          <p:cNvPr id="256" name="Google Shape;256;p36"/>
          <p:cNvSpPr txBox="1"/>
          <p:nvPr/>
        </p:nvSpPr>
        <p:spPr>
          <a:xfrm>
            <a:off x="1613750" y="4708100"/>
            <a:ext cx="6700200" cy="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Thien Phu Do et al, Neurology 2019</a:t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"/>
          <p:cNvSpPr txBox="1"/>
          <p:nvPr>
            <p:ph type="title"/>
          </p:nvPr>
        </p:nvSpPr>
        <p:spPr>
          <a:xfrm>
            <a:off x="311713" y="475150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50">
                <a:solidFill>
                  <a:schemeClr val="accent6"/>
                </a:solidFill>
              </a:rPr>
              <a:t>Headaches that we usually scan</a:t>
            </a:r>
            <a:endParaRPr sz="2650">
              <a:solidFill>
                <a:schemeClr val="accent6"/>
              </a:solidFill>
            </a:endParaRPr>
          </a:p>
        </p:txBody>
      </p:sp>
      <p:graphicFrame>
        <p:nvGraphicFramePr>
          <p:cNvPr id="262" name="Google Shape;262;p37"/>
          <p:cNvGraphicFramePr/>
          <p:nvPr/>
        </p:nvGraphicFramePr>
        <p:xfrm>
          <a:off x="518488" y="138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2776300"/>
                <a:gridCol w="1514650"/>
                <a:gridCol w="38160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Old patient, cancer, trauma, anticoagulation,</a:t>
                      </a:r>
                      <a:endParaRPr sz="1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immunosuppression</a:t>
                      </a:r>
                      <a:endParaRPr sz="1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tumour</a:t>
                      </a:r>
                      <a:endParaRPr sz="1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bleed</a:t>
                      </a:r>
                      <a:endParaRPr sz="1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infection</a:t>
                      </a:r>
                      <a:endParaRPr sz="1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MRI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Sex/exercise: 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aneurysm?</a:t>
                      </a:r>
                      <a:endParaRPr sz="1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CTA/MRA 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if onset during activity, but not if it starts afterwards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Cough/sneeze/strain: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raised ICP?</a:t>
                      </a:r>
                      <a:endParaRPr sz="1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ye exam and MRI if brought on,  and not just made worse by it. Chiari malformation?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263" name="Google Shape;263;p37"/>
          <p:cNvSpPr txBox="1"/>
          <p:nvPr/>
        </p:nvSpPr>
        <p:spPr>
          <a:xfrm>
            <a:off x="1548000" y="4201400"/>
            <a:ext cx="604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Wake up headaches are not dangerous</a:t>
            </a:r>
            <a:endParaRPr sz="18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/>
          <p:nvPr>
            <p:ph idx="4294967295" type="title"/>
          </p:nvPr>
        </p:nvSpPr>
        <p:spPr>
          <a:xfrm>
            <a:off x="387900" y="458025"/>
            <a:ext cx="76119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Idiopathic Intracranial Hypertension</a:t>
            </a:r>
            <a:endParaRPr>
              <a:solidFill>
                <a:schemeClr val="accent6"/>
              </a:solidFill>
            </a:endParaRPr>
          </a:p>
        </p:txBody>
      </p:sp>
      <p:pic>
        <p:nvPicPr>
          <p:cNvPr id="269" name="Google Shape;26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7350" y="1144136"/>
            <a:ext cx="1752900" cy="175287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8"/>
          <p:cNvSpPr txBox="1"/>
          <p:nvPr/>
        </p:nvSpPr>
        <p:spPr>
          <a:xfrm>
            <a:off x="768500" y="1863150"/>
            <a:ext cx="5730600" cy="14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uli"/>
              <a:buChar char="●"/>
            </a:pPr>
            <a:r>
              <a:rPr lang="en-GB" sz="16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T</a:t>
            </a:r>
            <a:r>
              <a:rPr lang="en-GB" sz="16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ypically young obese women, associated with diabetes/PCOS/OSAS. Can also be caused by medication or Addison/Cushing.</a:t>
            </a:r>
            <a:endParaRPr sz="16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uli"/>
              <a:buChar char="●"/>
            </a:pPr>
            <a:r>
              <a:rPr lang="en-GB" sz="16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Treatment is acetazolamide, topiramate, weight loss (bariatric surgery or GLP-1 if needed).</a:t>
            </a:r>
            <a:endParaRPr sz="16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uli"/>
              <a:buChar char="●"/>
            </a:pPr>
            <a:r>
              <a:rPr lang="en-GB" sz="16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VP-shunt or venous stenting if vision is threatened.</a:t>
            </a:r>
            <a:endParaRPr sz="16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71" name="Google Shape;271;p38"/>
          <p:cNvSpPr txBox="1"/>
          <p:nvPr/>
        </p:nvSpPr>
        <p:spPr>
          <a:xfrm>
            <a:off x="4402525" y="4708450"/>
            <a:ext cx="43077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Mollan et al: Practical Neurology 2018</a:t>
            </a:r>
            <a:endParaRPr sz="1600">
              <a:solidFill>
                <a:srgbClr val="FF99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9"/>
          <p:cNvSpPr txBox="1"/>
          <p:nvPr/>
        </p:nvSpPr>
        <p:spPr>
          <a:xfrm>
            <a:off x="752325" y="1144125"/>
            <a:ext cx="5730600" cy="14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Muli"/>
              <a:buChar char="●"/>
            </a:pPr>
            <a:r>
              <a:rPr lang="en-GB" sz="17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Headaches only on standing up. </a:t>
            </a:r>
            <a:r>
              <a:rPr lang="en-GB" sz="17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Common</a:t>
            </a:r>
            <a:r>
              <a:rPr lang="en-GB" sz="17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 after LP/epidural/spinal anesthesia. Can also occur spontaneously - also then caused by CSF leak somewhere the spine.</a:t>
            </a:r>
            <a:endParaRPr sz="17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Muli"/>
              <a:buChar char="●"/>
            </a:pPr>
            <a:r>
              <a:rPr lang="en-GB" sz="17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Typical changes on MRI Brain (sagging brain + meningeal enhancement). Also do MRI Spine but this is can be normal.</a:t>
            </a:r>
            <a:endParaRPr sz="17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Muli"/>
              <a:buChar char="●"/>
            </a:pPr>
            <a:r>
              <a:rPr lang="en-GB" sz="17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Many recover within a few weeks. Otherwise </a:t>
            </a:r>
            <a:r>
              <a:rPr lang="en-GB" sz="17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treat with blood patch, and if that fails refer to tertiary centre.</a:t>
            </a:r>
            <a:endParaRPr sz="17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Muli"/>
              <a:buChar char="●"/>
            </a:pPr>
            <a:r>
              <a:rPr lang="en-GB" sz="17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Can give complications if chronic, including SDH, CSVT, superficial siderosis (balance loss and deafness)</a:t>
            </a:r>
            <a:endParaRPr sz="1700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77" name="Google Shape;277;p39"/>
          <p:cNvSpPr txBox="1"/>
          <p:nvPr>
            <p:ph idx="4294967295"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Spontaneous Intracranial Hypotension (SIH)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278" name="Google Shape;278;p39"/>
          <p:cNvSpPr txBox="1"/>
          <p:nvPr/>
        </p:nvSpPr>
        <p:spPr>
          <a:xfrm>
            <a:off x="1141550" y="4548500"/>
            <a:ext cx="43077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Cheema et al</a:t>
            </a:r>
            <a:r>
              <a:rPr lang="en-GB" sz="1600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: Practical Neurology 2024</a:t>
            </a:r>
            <a:endParaRPr sz="1600">
              <a:solidFill>
                <a:srgbClr val="FF99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9" name="Google Shape;279;p39"/>
          <p:cNvPicPr preferRelativeResize="0"/>
          <p:nvPr/>
        </p:nvPicPr>
        <p:blipFill rotWithShape="1">
          <a:blip r:embed="rId3">
            <a:alphaModFix/>
          </a:blip>
          <a:srcRect b="0" l="14196" r="30864" t="0"/>
          <a:stretch/>
        </p:blipFill>
        <p:spPr>
          <a:xfrm>
            <a:off x="6687200" y="3033124"/>
            <a:ext cx="2061150" cy="2110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5270" y="1098300"/>
            <a:ext cx="2093075" cy="186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0"/>
          <p:cNvSpPr txBox="1"/>
          <p:nvPr>
            <p:ph idx="4294967295" type="ctrTitle"/>
          </p:nvPr>
        </p:nvSpPr>
        <p:spPr>
          <a:xfrm>
            <a:off x="1247725" y="325350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Why not scan everyone?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286" name="Google Shape;286;p40"/>
          <p:cNvSpPr txBox="1"/>
          <p:nvPr/>
        </p:nvSpPr>
        <p:spPr>
          <a:xfrm>
            <a:off x="1247725" y="1193100"/>
            <a:ext cx="6747000" cy="11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AutoNum type="arabicPeriod"/>
            </a:pPr>
            <a:r>
              <a:rPr lang="en-GB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Not medically necessary</a:t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AutoNum type="arabicPeriod"/>
            </a:pPr>
            <a:r>
              <a:rPr lang="en-GB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Also doesn’t work well for reassurance and incidental findings are  common </a:t>
            </a:r>
            <a:r>
              <a:rPr lang="en-GB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 (cerebrovascular, cysts, atrophy, congenital) </a:t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87" name="Google Shape;287;p40"/>
          <p:cNvPicPr preferRelativeResize="0"/>
          <p:nvPr/>
        </p:nvPicPr>
        <p:blipFill rotWithShape="1">
          <a:blip r:embed="rId3">
            <a:alphaModFix/>
          </a:blip>
          <a:srcRect b="0" l="14203" r="8938" t="0"/>
          <a:stretch/>
        </p:blipFill>
        <p:spPr>
          <a:xfrm>
            <a:off x="6903425" y="2333400"/>
            <a:ext cx="1518549" cy="197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8275" y="2318863"/>
            <a:ext cx="1576350" cy="197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0"/>
          <p:cNvPicPr preferRelativeResize="0"/>
          <p:nvPr/>
        </p:nvPicPr>
        <p:blipFill rotWithShape="1">
          <a:blip r:embed="rId5">
            <a:alphaModFix/>
          </a:blip>
          <a:srcRect b="8144" l="54148" r="6967" t="24270"/>
          <a:stretch/>
        </p:blipFill>
        <p:spPr>
          <a:xfrm>
            <a:off x="3269740" y="2333400"/>
            <a:ext cx="1679810" cy="19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0"/>
          <p:cNvPicPr preferRelativeResize="0"/>
          <p:nvPr/>
        </p:nvPicPr>
        <p:blipFill rotWithShape="1">
          <a:blip r:embed="rId6">
            <a:alphaModFix/>
          </a:blip>
          <a:srcRect b="3765" l="12262" r="12600" t="13295"/>
          <a:stretch/>
        </p:blipFill>
        <p:spPr>
          <a:xfrm>
            <a:off x="1247725" y="2333412"/>
            <a:ext cx="1763365" cy="194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0"/>
          <p:cNvSpPr txBox="1"/>
          <p:nvPr/>
        </p:nvSpPr>
        <p:spPr>
          <a:xfrm>
            <a:off x="1194950" y="4574350"/>
            <a:ext cx="707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Normal MRI Brain (cyst x 2, cerebrovascular disease and calcification)</a:t>
            </a:r>
            <a:endParaRPr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How to get a scan?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297" name="Google Shape;297;p41"/>
          <p:cNvSpPr txBox="1"/>
          <p:nvPr>
            <p:ph idx="1" type="body"/>
          </p:nvPr>
        </p:nvSpPr>
        <p:spPr>
          <a:xfrm>
            <a:off x="797325" y="1457200"/>
            <a:ext cx="7262700" cy="28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-GB" sz="1700"/>
              <a:t>Fast Track - only if progressive neurology - goes directly to MRI</a:t>
            </a:r>
            <a:endParaRPr sz="1700"/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A&amp;G - explain why you want a scan, as per previous slide.</a:t>
            </a:r>
            <a:endParaRPr/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Email me </a:t>
            </a:r>
            <a:r>
              <a:rPr lang="en-GB"/>
              <a:t>if my colleagues aren’t convinced </a:t>
            </a:r>
            <a:endParaRPr/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Refer and wait 12 months…</a:t>
            </a:r>
            <a:endParaRPr/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700"/>
              <a:t>Direct Access is on its way, but not all radiologists are convinced.</a:t>
            </a:r>
            <a:endParaRPr sz="1700"/>
          </a:p>
        </p:txBody>
      </p:sp>
      <p:sp>
        <p:nvSpPr>
          <p:cNvPr id="298" name="Google Shape;298;p41"/>
          <p:cNvSpPr txBox="1"/>
          <p:nvPr/>
        </p:nvSpPr>
        <p:spPr>
          <a:xfrm>
            <a:off x="4847550" y="4189600"/>
            <a:ext cx="35034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peter.grenholm@uhd.nhs.uk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2"/>
          <p:cNvSpPr txBox="1"/>
          <p:nvPr>
            <p:ph idx="4294967295" type="subTitle"/>
          </p:nvPr>
        </p:nvSpPr>
        <p:spPr>
          <a:xfrm>
            <a:off x="1110075" y="2264993"/>
            <a:ext cx="3189300" cy="16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Acute headaches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When to scan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AutoNum type="arabicPeriod"/>
            </a:pPr>
            <a:r>
              <a:rPr lang="en-GB">
                <a:solidFill>
                  <a:schemeClr val="accent5"/>
                </a:solidFill>
              </a:rPr>
              <a:t>Migraine management</a:t>
            </a:r>
            <a:endParaRPr>
              <a:solidFill>
                <a:schemeClr val="accent5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The new drugs</a:t>
            </a:r>
            <a:endParaRPr/>
          </a:p>
        </p:txBody>
      </p:sp>
      <p:sp>
        <p:nvSpPr>
          <p:cNvPr id="304" name="Google Shape;304;p42"/>
          <p:cNvSpPr txBox="1"/>
          <p:nvPr>
            <p:ph idx="4294967295" type="ctrTitle"/>
          </p:nvPr>
        </p:nvSpPr>
        <p:spPr>
          <a:xfrm>
            <a:off x="1798950" y="557433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88">
                <a:solidFill>
                  <a:srgbClr val="FFFF00"/>
                </a:solidFill>
              </a:rPr>
              <a:t>Plan for today</a:t>
            </a:r>
            <a:endParaRPr sz="3688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00"/>
              </a:solidFill>
            </a:endParaRPr>
          </a:p>
        </p:txBody>
      </p:sp>
      <p:pic>
        <p:nvPicPr>
          <p:cNvPr id="305" name="Google Shape;30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9150" y="1545450"/>
            <a:ext cx="2878825" cy="32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132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3"/>
          <p:cNvSpPr txBox="1"/>
          <p:nvPr/>
        </p:nvSpPr>
        <p:spPr>
          <a:xfrm>
            <a:off x="3234850" y="203500"/>
            <a:ext cx="5129400" cy="431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E87E45"/>
                </a:solidFill>
                <a:latin typeface="Muli"/>
                <a:ea typeface="Muli"/>
                <a:cs typeface="Muli"/>
                <a:sym typeface="Muli"/>
              </a:rPr>
              <a:t>Migraine Management Basics</a:t>
            </a:r>
            <a:endParaRPr b="1" sz="1600">
              <a:solidFill>
                <a:srgbClr val="E87E45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312" name="Google Shape;312;p43"/>
          <p:cNvSpPr/>
          <p:nvPr/>
        </p:nvSpPr>
        <p:spPr>
          <a:xfrm>
            <a:off x="2359425" y="1703700"/>
            <a:ext cx="875400" cy="3675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3"/>
          <p:cNvSpPr/>
          <p:nvPr/>
        </p:nvSpPr>
        <p:spPr>
          <a:xfrm>
            <a:off x="559825" y="2513225"/>
            <a:ext cx="2453400" cy="336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3"/>
          <p:cNvSpPr/>
          <p:nvPr/>
        </p:nvSpPr>
        <p:spPr>
          <a:xfrm>
            <a:off x="5553875" y="3008125"/>
            <a:ext cx="1855500" cy="336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3"/>
          <p:cNvSpPr/>
          <p:nvPr/>
        </p:nvSpPr>
        <p:spPr>
          <a:xfrm>
            <a:off x="6886450" y="3842500"/>
            <a:ext cx="560700" cy="2772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4"/>
          <p:cNvSpPr txBox="1"/>
          <p:nvPr>
            <p:ph idx="4294967295" type="ctrTitle"/>
          </p:nvPr>
        </p:nvSpPr>
        <p:spPr>
          <a:xfrm>
            <a:off x="1612500" y="295400"/>
            <a:ext cx="59190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Headache in the community</a:t>
            </a:r>
            <a:endParaRPr>
              <a:solidFill>
                <a:schemeClr val="accent6"/>
              </a:solidFill>
            </a:endParaRPr>
          </a:p>
        </p:txBody>
      </p:sp>
      <p:graphicFrame>
        <p:nvGraphicFramePr>
          <p:cNvPr id="321" name="Google Shape;321;p44"/>
          <p:cNvGraphicFramePr/>
          <p:nvPr/>
        </p:nvGraphicFramePr>
        <p:xfrm>
          <a:off x="952500" y="118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Tension Type Headache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9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0%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Migraine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15%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Medication Overuse Headache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5%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Giant Cell Arteritis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0.5%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Cluster Headache &amp; the hemicranias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0.1%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Trigeminal Neuralgia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0.1%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IIH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0.1%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Chiari malformation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0.1%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2" name="Google Shape;322;p44"/>
          <p:cNvSpPr txBox="1"/>
          <p:nvPr/>
        </p:nvSpPr>
        <p:spPr>
          <a:xfrm>
            <a:off x="3606900" y="4608225"/>
            <a:ext cx="193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Lifetime prevalence</a:t>
            </a:r>
            <a:endParaRPr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5"/>
          <p:cNvSpPr txBox="1"/>
          <p:nvPr>
            <p:ph idx="4294967295" type="ctrTitle"/>
          </p:nvPr>
        </p:nvSpPr>
        <p:spPr>
          <a:xfrm>
            <a:off x="1612500" y="295400"/>
            <a:ext cx="59190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Headache in the community</a:t>
            </a:r>
            <a:endParaRPr>
              <a:solidFill>
                <a:schemeClr val="accent6"/>
              </a:solidFill>
            </a:endParaRPr>
          </a:p>
        </p:txBody>
      </p:sp>
      <p:graphicFrame>
        <p:nvGraphicFramePr>
          <p:cNvPr id="328" name="Google Shape;328;p45"/>
          <p:cNvGraphicFramePr/>
          <p:nvPr/>
        </p:nvGraphicFramePr>
        <p:xfrm>
          <a:off x="952500" y="118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Tension Type Headache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90%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Migraine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15%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Medication Overuse Headache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5%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Giant Cell Arteritis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0.5%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Cluster Headache &amp; the hemicranias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0.1%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Trigeminal Neuralgia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0.1%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IIH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0.1%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Chiari malformation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0.1%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9" name="Google Shape;329;p45"/>
          <p:cNvSpPr txBox="1"/>
          <p:nvPr/>
        </p:nvSpPr>
        <p:spPr>
          <a:xfrm>
            <a:off x="3224900" y="4512075"/>
            <a:ext cx="398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Refer or discuss with neurology</a:t>
            </a:r>
            <a:endParaRPr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6"/>
          <p:cNvSpPr txBox="1"/>
          <p:nvPr>
            <p:ph idx="4294967295" type="title"/>
          </p:nvPr>
        </p:nvSpPr>
        <p:spPr>
          <a:xfrm>
            <a:off x="1355896" y="459325"/>
            <a:ext cx="60960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Episodic headaches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335" name="Google Shape;335;p46"/>
          <p:cNvSpPr txBox="1"/>
          <p:nvPr/>
        </p:nvSpPr>
        <p:spPr>
          <a:xfrm>
            <a:off x="757950" y="4169600"/>
            <a:ext cx="70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36" name="Google Shape;33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6600" y="3672500"/>
            <a:ext cx="1632200" cy="13357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7" name="Google Shape;337;p46"/>
          <p:cNvGraphicFramePr/>
          <p:nvPr/>
        </p:nvGraphicFramePr>
        <p:xfrm>
          <a:off x="569600" y="1096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Migraine</a:t>
                      </a:r>
                      <a:endParaRPr b="1"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Tension Type Headache</a:t>
                      </a:r>
                      <a:endParaRPr b="1"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Disabling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Can continue activities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Nausea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Mild nausea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Light and sound sensitivity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Mild light sensitivity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Unilateral or bilateral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Bilateral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Throbbing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Pressure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Sometimes Aura, Prodrome and Postdrome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Waxes and Wanes</a:t>
                      </a:r>
                      <a:endParaRPr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7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Episodic headaches: think migraine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343" name="Google Shape;343;p47"/>
          <p:cNvSpPr txBox="1"/>
          <p:nvPr/>
        </p:nvSpPr>
        <p:spPr>
          <a:xfrm>
            <a:off x="757950" y="4169600"/>
            <a:ext cx="708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44" name="Google Shape;34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000" y="3709325"/>
            <a:ext cx="1580426" cy="1320751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47"/>
          <p:cNvSpPr txBox="1"/>
          <p:nvPr>
            <p:ph idx="1" type="body"/>
          </p:nvPr>
        </p:nvSpPr>
        <p:spPr>
          <a:xfrm>
            <a:off x="311700" y="1417800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Migraines are disabling headache attacks, often with dizziness, nausea, and light sensitivity, sometimes with aura or unilateral: “do the headaches ever force you to  lie down in a dark room?”.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Tension type headaches are common but can often be ignored or treated with OTC medication, few see a GP for them.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882">
                <a:solidFill>
                  <a:srgbClr val="FF9900"/>
                </a:solidFill>
                <a:highlight>
                  <a:schemeClr val="lt1"/>
                </a:highlight>
              </a:rPr>
              <a:t>Tepper et al 2004</a:t>
            </a:r>
            <a:r>
              <a:rPr lang="en-GB" sz="1882"/>
              <a:t>: 94% of episodic headache presenting to GP was migraine.</a:t>
            </a:r>
            <a:endParaRPr sz="1882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82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82"/>
              <a:t>A self-diagnosis of migraine is usually correct</a:t>
            </a:r>
            <a:endParaRPr sz="1882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82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82"/>
              <a:t>Migraine has many more treatment options</a:t>
            </a:r>
            <a:endParaRPr sz="1882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8"/>
          <p:cNvSpPr txBox="1"/>
          <p:nvPr>
            <p:ph idx="4294967295" type="subTitle"/>
          </p:nvPr>
        </p:nvSpPr>
        <p:spPr>
          <a:xfrm>
            <a:off x="726325" y="1185130"/>
            <a:ext cx="3469200" cy="16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6"/>
                </a:solidFill>
              </a:rPr>
              <a:t>Both migraine and TTH:</a:t>
            </a:r>
            <a:endParaRPr sz="1800">
              <a:solidFill>
                <a:schemeClr val="accent6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Stress / Sleep deprivation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Alcohol, coffee, smoking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Dehydration / skipping meals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Eye/Jaw/Neck tension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Smells, light, noise</a:t>
            </a:r>
            <a:endParaRPr/>
          </a:p>
        </p:txBody>
      </p:sp>
      <p:sp>
        <p:nvSpPr>
          <p:cNvPr id="351" name="Google Shape;351;p48"/>
          <p:cNvSpPr txBox="1"/>
          <p:nvPr>
            <p:ph idx="4294967295" type="ctrTitle"/>
          </p:nvPr>
        </p:nvSpPr>
        <p:spPr>
          <a:xfrm flipH="1">
            <a:off x="1949075" y="243325"/>
            <a:ext cx="5546100" cy="9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Headache triggers</a:t>
            </a:r>
            <a:endParaRPr>
              <a:solidFill>
                <a:schemeClr val="accent6"/>
              </a:solidFill>
            </a:endParaRPr>
          </a:p>
        </p:txBody>
      </p:sp>
      <p:pic>
        <p:nvPicPr>
          <p:cNvPr id="352" name="Google Shape;352;p48"/>
          <p:cNvPicPr preferRelativeResize="0"/>
          <p:nvPr/>
        </p:nvPicPr>
        <p:blipFill rotWithShape="1">
          <a:blip r:embed="rId3">
            <a:alphaModFix/>
          </a:blip>
          <a:srcRect b="6897" l="0" r="0" t="4895"/>
          <a:stretch/>
        </p:blipFill>
        <p:spPr>
          <a:xfrm>
            <a:off x="893848" y="3017125"/>
            <a:ext cx="3134150" cy="154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0886" y="1324162"/>
            <a:ext cx="1761275" cy="133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8"/>
          <p:cNvSpPr txBox="1"/>
          <p:nvPr/>
        </p:nvSpPr>
        <p:spPr>
          <a:xfrm>
            <a:off x="5508100" y="2983125"/>
            <a:ext cx="3308700" cy="1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Migraine in particular:</a:t>
            </a:r>
            <a:endParaRPr sz="1800"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</a:pPr>
            <a:r>
              <a:rPr lang="en-GB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Wine, cheese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</a:pPr>
            <a:r>
              <a:rPr lang="en-GB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Oversleeping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</a:pPr>
            <a:r>
              <a:rPr lang="en-GB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Periods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C232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763" y="0"/>
            <a:ext cx="800446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0"/>
          <p:cNvSpPr txBox="1"/>
          <p:nvPr>
            <p:ph idx="4294967295"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Chronic</a:t>
            </a:r>
            <a:r>
              <a:rPr lang="en-GB">
                <a:solidFill>
                  <a:srgbClr val="FFFF00"/>
                </a:solidFill>
              </a:rPr>
              <a:t> headache</a:t>
            </a:r>
            <a:endParaRPr>
              <a:solidFill>
                <a:srgbClr val="FFFF00"/>
              </a:solidFill>
            </a:endParaRPr>
          </a:p>
        </p:txBody>
      </p:sp>
      <p:graphicFrame>
        <p:nvGraphicFramePr>
          <p:cNvPr id="365" name="Google Shape;365;p50"/>
          <p:cNvGraphicFramePr/>
          <p:nvPr/>
        </p:nvGraphicFramePr>
        <p:xfrm>
          <a:off x="952500" y="2120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2471800"/>
                <a:gridCol w="2471800"/>
                <a:gridCol w="24718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accent6"/>
                          </a:solidFill>
                        </a:rPr>
                        <a:t>Tension type</a:t>
                      </a:r>
                      <a:endParaRPr b="1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accent6"/>
                          </a:solidFill>
                        </a:rPr>
                        <a:t>Migraine</a:t>
                      </a:r>
                      <a:endParaRPr b="1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accent6"/>
                          </a:solidFill>
                        </a:rPr>
                        <a:t>Medication overuse</a:t>
                      </a:r>
                      <a:endParaRPr b="1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FFFF"/>
                          </a:solidFill>
                        </a:rPr>
                        <a:t>Stress related, muscle tension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FFFF"/>
                          </a:solidFill>
                        </a:rPr>
                        <a:t>Superimposed migraines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FFFF"/>
                          </a:solidFill>
                        </a:rPr>
                        <a:t>History of migraine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FFFFFF"/>
                          </a:solidFill>
                        </a:rPr>
                        <a:t>Painkillers &gt; 10-15 days/month</a:t>
                      </a:r>
                      <a:endParaRPr sz="15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6" name="Google Shape;366;p50"/>
          <p:cNvSpPr txBox="1"/>
          <p:nvPr/>
        </p:nvSpPr>
        <p:spPr>
          <a:xfrm>
            <a:off x="598650" y="3981325"/>
            <a:ext cx="8123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5"/>
                </a:solidFill>
              </a:rPr>
              <a:t>O</a:t>
            </a:r>
            <a:r>
              <a:rPr lang="en-GB" sz="1600">
                <a:solidFill>
                  <a:schemeClr val="accent5"/>
                </a:solidFill>
              </a:rPr>
              <a:t>ften poor sleep, concentration difficulties, dizziness, anxiety, low mood, fatigue.</a:t>
            </a:r>
            <a:endParaRPr sz="1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7" name="Google Shape;367;p50"/>
          <p:cNvSpPr txBox="1"/>
          <p:nvPr/>
        </p:nvSpPr>
        <p:spPr>
          <a:xfrm>
            <a:off x="1650300" y="1311825"/>
            <a:ext cx="6019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Harder to separate - usually combination of several types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1"/>
          <p:cNvSpPr txBox="1"/>
          <p:nvPr>
            <p:ph idx="4294967295" type="ctrTitle"/>
          </p:nvPr>
        </p:nvSpPr>
        <p:spPr>
          <a:xfrm>
            <a:off x="1795700" y="751500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Acute TTH treatment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73" name="Google Shape;373;p51"/>
          <p:cNvSpPr txBox="1"/>
          <p:nvPr>
            <p:ph idx="4294967295" type="subTitle"/>
          </p:nvPr>
        </p:nvSpPr>
        <p:spPr>
          <a:xfrm>
            <a:off x="493050" y="2138800"/>
            <a:ext cx="8157900" cy="13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NSAID / Aspirin</a:t>
            </a:r>
            <a:r>
              <a:rPr lang="en-GB"/>
              <a:t> +- Paracetamol 1g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Don’t take </a:t>
            </a:r>
            <a:r>
              <a:rPr lang="en-GB"/>
              <a:t>painkillers</a:t>
            </a:r>
            <a:r>
              <a:rPr lang="en-GB"/>
              <a:t> </a:t>
            </a:r>
            <a:r>
              <a:rPr lang="en-GB"/>
              <a:t> more than 3 days in one week</a:t>
            </a:r>
            <a:endParaRPr/>
          </a:p>
        </p:txBody>
      </p:sp>
      <p:pic>
        <p:nvPicPr>
          <p:cNvPr id="374" name="Google Shape;374;p51"/>
          <p:cNvPicPr preferRelativeResize="0"/>
          <p:nvPr/>
        </p:nvPicPr>
        <p:blipFill rotWithShape="1">
          <a:blip r:embed="rId3">
            <a:alphaModFix/>
          </a:blip>
          <a:srcRect b="24257" l="8633" r="11058" t="23292"/>
          <a:stretch/>
        </p:blipFill>
        <p:spPr>
          <a:xfrm>
            <a:off x="6007950" y="3737175"/>
            <a:ext cx="2880624" cy="13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51"/>
          <p:cNvSpPr txBox="1"/>
          <p:nvPr/>
        </p:nvSpPr>
        <p:spPr>
          <a:xfrm>
            <a:off x="834250" y="3943525"/>
            <a:ext cx="33282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Avoid opioids - high risk of side effects or medication overuse headache</a:t>
            </a:r>
            <a:endParaRPr sz="1200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2"/>
          <p:cNvSpPr txBox="1"/>
          <p:nvPr>
            <p:ph idx="4294967295" type="ctrTitle"/>
          </p:nvPr>
        </p:nvSpPr>
        <p:spPr>
          <a:xfrm>
            <a:off x="1795700" y="751500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Acute Migraine medication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81" name="Google Shape;381;p52"/>
          <p:cNvSpPr txBox="1"/>
          <p:nvPr>
            <p:ph idx="4294967295" type="subTitle"/>
          </p:nvPr>
        </p:nvSpPr>
        <p:spPr>
          <a:xfrm>
            <a:off x="493050" y="1687850"/>
            <a:ext cx="8157900" cy="22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Aspirin 900mg / Ibuprofen 600mg / Naproxen 500mg +- Paracetamol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Sumatriptan 50 or 100mg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Combine 1+- 2 with an antiemetic: Buccastem 3mg or Metoclopramide 10mg or Domperidone 10mg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Other triptans (rizatriptan, zolmitriptan, frovatriptan)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Sumatriptan or zolmitriptan nasal spray, or sumatriptan injection.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Rimegepant 75mg</a:t>
            </a:r>
            <a:endParaRPr/>
          </a:p>
        </p:txBody>
      </p:sp>
      <p:sp>
        <p:nvSpPr>
          <p:cNvPr id="382" name="Google Shape;382;p52"/>
          <p:cNvSpPr txBox="1"/>
          <p:nvPr/>
        </p:nvSpPr>
        <p:spPr>
          <a:xfrm>
            <a:off x="834250" y="3943525"/>
            <a:ext cx="33282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Avoid opioids - high risk of side effects or medication overuse headache</a:t>
            </a:r>
            <a:endParaRPr sz="1200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83" name="Google Shape;383;p52"/>
          <p:cNvPicPr preferRelativeResize="0"/>
          <p:nvPr/>
        </p:nvPicPr>
        <p:blipFill rotWithShape="1">
          <a:blip r:embed="rId3">
            <a:alphaModFix/>
          </a:blip>
          <a:srcRect b="24257" l="8633" r="11058" t="23292"/>
          <a:stretch/>
        </p:blipFill>
        <p:spPr>
          <a:xfrm>
            <a:off x="6007950" y="3737175"/>
            <a:ext cx="2880624" cy="13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3"/>
          <p:cNvSpPr txBox="1"/>
          <p:nvPr>
            <p:ph idx="4294967295" type="ctrTitle"/>
          </p:nvPr>
        </p:nvSpPr>
        <p:spPr>
          <a:xfrm>
            <a:off x="1795700" y="751500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Common triptan questions</a:t>
            </a:r>
            <a:endParaRPr>
              <a:solidFill>
                <a:schemeClr val="accent6"/>
              </a:solidFill>
            </a:endParaRPr>
          </a:p>
        </p:txBody>
      </p:sp>
      <p:graphicFrame>
        <p:nvGraphicFramePr>
          <p:cNvPr id="389" name="Google Shape;389;p53"/>
          <p:cNvGraphicFramePr/>
          <p:nvPr/>
        </p:nvGraphicFramePr>
        <p:xfrm>
          <a:off x="952500" y="159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2790250"/>
                <a:gridCol w="4448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Interaction with SSRI?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Pregnancy?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Hemiplegic migraine?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Vascular disease?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How many?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Age?</a:t>
                      </a:r>
                      <a:endParaRPr sz="1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4"/>
          <p:cNvSpPr txBox="1"/>
          <p:nvPr>
            <p:ph idx="4294967295" type="ctrTitle"/>
          </p:nvPr>
        </p:nvSpPr>
        <p:spPr>
          <a:xfrm>
            <a:off x="1795700" y="751500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Common triptan questions</a:t>
            </a:r>
            <a:endParaRPr>
              <a:solidFill>
                <a:schemeClr val="accent6"/>
              </a:solidFill>
            </a:endParaRPr>
          </a:p>
        </p:txBody>
      </p:sp>
      <p:graphicFrame>
        <p:nvGraphicFramePr>
          <p:cNvPr id="395" name="Google Shape;395;p54"/>
          <p:cNvGraphicFramePr/>
          <p:nvPr/>
        </p:nvGraphicFramePr>
        <p:xfrm>
          <a:off x="952500" y="159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2790250"/>
                <a:gridCol w="4448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Interaction with SSRI?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not clinically relevant</a:t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Pregnancy?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sumatriptan is safe</a:t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Hemiplegic migraine?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discuss with neurologist</a:t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Vascular disease?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avoid</a:t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How many?</a:t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10 days a month but discuss preventatives</a:t>
                      </a:r>
                      <a:endParaRPr sz="1800"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Age?</a:t>
                      </a:r>
                      <a:endParaRPr sz="18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accent6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Don’t start after 65 - but can continue</a:t>
                      </a:r>
                      <a:endParaRPr sz="1800">
                        <a:solidFill>
                          <a:schemeClr val="accent6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Rimegepant?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401" name="Google Shape;401;p55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Use as a triptan - onset over 2 hours, effects lasts 1-2 days.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Safe in vascular disease, and doesn’t cause medication overuse headaches.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Green on the formulary for 8-10 tablets a month, if either: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Two triptans have been tried and failed 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Contra-indication for triptans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Few side effects (3% nausea) but a few interactions, e.g. HIV medication verapamil, carbamazepine, and antifungals.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Can also be used as preventative - more about that later.</a:t>
            </a:r>
            <a:endParaRPr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6"/>
          <p:cNvSpPr txBox="1"/>
          <p:nvPr>
            <p:ph idx="4294967295" type="ctrTitle"/>
          </p:nvPr>
        </p:nvSpPr>
        <p:spPr>
          <a:xfrm>
            <a:off x="1798950" y="415250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Acute </a:t>
            </a:r>
            <a:r>
              <a:rPr lang="en-GB">
                <a:solidFill>
                  <a:schemeClr val="accent6"/>
                </a:solidFill>
              </a:rPr>
              <a:t>Migraine treatment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07" name="Google Shape;407;p56"/>
          <p:cNvSpPr txBox="1"/>
          <p:nvPr>
            <p:ph idx="4294967295" type="subTitle"/>
          </p:nvPr>
        </p:nvSpPr>
        <p:spPr>
          <a:xfrm>
            <a:off x="449075" y="1305425"/>
            <a:ext cx="8157900" cy="26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General approach: </a:t>
            </a:r>
            <a:endParaRPr sz="1600">
              <a:solidFill>
                <a:schemeClr val="accent6"/>
              </a:solidFill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If you know it’s a migraine, treat early, with high doses and combinations if needed. </a:t>
            </a:r>
            <a:r>
              <a:rPr lang="en-GB" sz="1600"/>
              <a:t>If it’s just a mild headache, take nothing at all.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Don’t take triptans more than 2 days a week. Take NSAID one more day if needed.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Use your headache diary to become better at this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408" name="Google Shape;408;p56"/>
          <p:cNvSpPr txBox="1"/>
          <p:nvPr/>
        </p:nvSpPr>
        <p:spPr>
          <a:xfrm>
            <a:off x="834250" y="3943525"/>
            <a:ext cx="33282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Avoid opioids - high risk of side effects or medication overuse headache</a:t>
            </a:r>
            <a:endParaRPr sz="1200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09" name="Google Shape;409;p56"/>
          <p:cNvPicPr preferRelativeResize="0"/>
          <p:nvPr/>
        </p:nvPicPr>
        <p:blipFill rotWithShape="1">
          <a:blip r:embed="rId3">
            <a:alphaModFix/>
          </a:blip>
          <a:srcRect b="24257" l="8633" r="11058" t="23292"/>
          <a:stretch/>
        </p:blipFill>
        <p:spPr>
          <a:xfrm>
            <a:off x="6007950" y="3737175"/>
            <a:ext cx="2880624" cy="13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7"/>
          <p:cNvSpPr txBox="1"/>
          <p:nvPr>
            <p:ph idx="4294967295" type="title"/>
          </p:nvPr>
        </p:nvSpPr>
        <p:spPr>
          <a:xfrm>
            <a:off x="1944721" y="497597"/>
            <a:ext cx="60960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M</a:t>
            </a:r>
            <a:r>
              <a:rPr lang="en-GB">
                <a:solidFill>
                  <a:srgbClr val="FFFF00"/>
                </a:solidFill>
              </a:rPr>
              <a:t>edication overuse headache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415" name="Google Shape;415;p57"/>
          <p:cNvSpPr txBox="1"/>
          <p:nvPr>
            <p:ph idx="4294967295" type="subTitle"/>
          </p:nvPr>
        </p:nvSpPr>
        <p:spPr>
          <a:xfrm>
            <a:off x="565550" y="1433650"/>
            <a:ext cx="5480400" cy="22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Try withdrawal if </a:t>
            </a:r>
            <a:r>
              <a:rPr lang="en-GB" sz="1600"/>
              <a:t>chronic headaches and</a:t>
            </a:r>
            <a:endParaRPr sz="1600"/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Opioids</a:t>
            </a:r>
            <a:r>
              <a:rPr lang="en-GB" sz="1600"/>
              <a:t> &gt;1 d/week </a:t>
            </a:r>
            <a:endParaRPr sz="1600"/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Triptans or combination pills &gt;2 days/week</a:t>
            </a:r>
            <a:endParaRPr sz="1600"/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NSAID/Paracetamol &gt;3 days / week</a:t>
            </a:r>
            <a:endParaRPr sz="1600"/>
          </a:p>
          <a:p>
            <a:pPr indent="-3302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Helps around 50% within weeks</a:t>
            </a:r>
            <a:endParaRPr sz="1600"/>
          </a:p>
          <a:p>
            <a:pPr indent="-3302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Might need bridging with Naproxen / Buccastem and support from family/physio/nurse</a:t>
            </a:r>
            <a:endParaRPr sz="1600"/>
          </a:p>
          <a:p>
            <a:pPr indent="-3302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Discuss preventatives</a:t>
            </a:r>
            <a:endParaRPr sz="1600"/>
          </a:p>
        </p:txBody>
      </p:sp>
      <p:pic>
        <p:nvPicPr>
          <p:cNvPr id="416" name="Google Shape;41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8763" y="1225227"/>
            <a:ext cx="2495125" cy="22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57"/>
          <p:cNvSpPr txBox="1"/>
          <p:nvPr/>
        </p:nvSpPr>
        <p:spPr>
          <a:xfrm>
            <a:off x="565550" y="3842675"/>
            <a:ext cx="6545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The cause is unclear, but likely a combination of central sensitization, psychological factors, and migraine predisposition</a:t>
            </a:r>
            <a:endParaRPr sz="1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8" name="Google Shape;418;p57"/>
          <p:cNvSpPr txBox="1"/>
          <p:nvPr/>
        </p:nvSpPr>
        <p:spPr>
          <a:xfrm>
            <a:off x="6336100" y="4712700"/>
            <a:ext cx="2286000" cy="2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Kristofferson, JNNP 2015</a:t>
            </a:r>
            <a:endParaRPr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8"/>
          <p:cNvSpPr txBox="1"/>
          <p:nvPr>
            <p:ph idx="4294967295" type="ctrTitle"/>
          </p:nvPr>
        </p:nvSpPr>
        <p:spPr>
          <a:xfrm>
            <a:off x="1798950" y="483475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Supplements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24" name="Google Shape;424;p58"/>
          <p:cNvSpPr txBox="1"/>
          <p:nvPr>
            <p:ph idx="4294967295" type="subTitle"/>
          </p:nvPr>
        </p:nvSpPr>
        <p:spPr>
          <a:xfrm>
            <a:off x="951550" y="1312020"/>
            <a:ext cx="4179300" cy="27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Riboflavin 400 mg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Magnesium 400 mg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Coenzyme Q10 150 mg</a:t>
            </a:r>
            <a:endParaRPr/>
          </a:p>
        </p:txBody>
      </p:sp>
      <p:pic>
        <p:nvPicPr>
          <p:cNvPr id="425" name="Google Shape;42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3500" y="1204075"/>
            <a:ext cx="1742125" cy="1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8"/>
          <p:cNvSpPr txBox="1"/>
          <p:nvPr/>
        </p:nvSpPr>
        <p:spPr>
          <a:xfrm>
            <a:off x="1920175" y="2837225"/>
            <a:ext cx="60051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50">
                <a:solidFill>
                  <a:srgbClr val="FFFF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Lifestyle Advice</a:t>
            </a:r>
            <a:endParaRPr b="1" sz="2850">
              <a:solidFill>
                <a:srgbClr val="FFFF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27" name="Google Shape;427;p58"/>
          <p:cNvSpPr txBox="1"/>
          <p:nvPr/>
        </p:nvSpPr>
        <p:spPr>
          <a:xfrm>
            <a:off x="1199050" y="3571025"/>
            <a:ext cx="4594800" cy="7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Avoid caffeine, alcohol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Exercise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</a:pPr>
            <a:r>
              <a:rPr lang="en-GB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Regular sleep routines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9900"/>
                </a:solidFill>
                <a:latin typeface="Lato"/>
                <a:ea typeface="Lato"/>
                <a:cs typeface="Lato"/>
                <a:sym typeface="Lato"/>
              </a:rPr>
              <a:t>migrainetrust.org</a:t>
            </a:r>
            <a:endParaRPr sz="1800">
              <a:solidFill>
                <a:srgbClr val="FF99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28" name="Google Shape;428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7625" y="3011500"/>
            <a:ext cx="1915425" cy="192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9"/>
          <p:cNvSpPr txBox="1"/>
          <p:nvPr>
            <p:ph idx="4294967295" type="ctrTitle"/>
          </p:nvPr>
        </p:nvSpPr>
        <p:spPr>
          <a:xfrm>
            <a:off x="781575" y="519100"/>
            <a:ext cx="32310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accent6"/>
                </a:solidFill>
              </a:rPr>
              <a:t>Complementary</a:t>
            </a:r>
            <a:endParaRPr sz="3000">
              <a:solidFill>
                <a:schemeClr val="accent6"/>
              </a:solidFill>
            </a:endParaRPr>
          </a:p>
        </p:txBody>
      </p:sp>
      <p:sp>
        <p:nvSpPr>
          <p:cNvPr id="434" name="Google Shape;434;p59"/>
          <p:cNvSpPr txBox="1"/>
          <p:nvPr>
            <p:ph idx="4294967295" type="subTitle"/>
          </p:nvPr>
        </p:nvSpPr>
        <p:spPr>
          <a:xfrm>
            <a:off x="781575" y="1529600"/>
            <a:ext cx="5830800" cy="27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Acupuncture (has evidence but I can’t easily refer)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Cefaly (not funded, probably little effect)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GammaCore (only funded for cluster headache)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35" name="Google Shape;43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9600" y="2714750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0"/>
          <p:cNvSpPr txBox="1"/>
          <p:nvPr>
            <p:ph idx="4294967295" type="title"/>
          </p:nvPr>
        </p:nvSpPr>
        <p:spPr>
          <a:xfrm>
            <a:off x="1397546" y="398525"/>
            <a:ext cx="60960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Preventative migraine medication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441" name="Google Shape;441;p60"/>
          <p:cNvSpPr txBox="1"/>
          <p:nvPr/>
        </p:nvSpPr>
        <p:spPr>
          <a:xfrm>
            <a:off x="646050" y="1196150"/>
            <a:ext cx="70557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Migraine patients are often sensitive to side effects - start at low dose. </a:t>
            </a:r>
            <a:endParaRPr sz="17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Manage expectations - explain that migraine is a chronic condition and that good effect means 30-50% headache reduction after two months.</a:t>
            </a:r>
            <a:endParaRPr sz="17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Evaluate with a headache diary. If no effect increase dose.</a:t>
            </a:r>
            <a:endParaRPr sz="17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Until now all oral preventatives were developed for something different, so most have poor evidence and are off license.</a:t>
            </a:r>
            <a:endParaRPr sz="1700"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1"/>
          <p:cNvSpPr txBox="1"/>
          <p:nvPr>
            <p:ph idx="4294967295" type="title"/>
          </p:nvPr>
        </p:nvSpPr>
        <p:spPr>
          <a:xfrm>
            <a:off x="1371846" y="261700"/>
            <a:ext cx="6096000" cy="5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Preventative migraine medication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447" name="Google Shape;447;p61"/>
          <p:cNvSpPr txBox="1"/>
          <p:nvPr/>
        </p:nvSpPr>
        <p:spPr>
          <a:xfrm>
            <a:off x="6098025" y="4410000"/>
            <a:ext cx="23949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bash</a:t>
            </a:r>
            <a:r>
              <a:rPr lang="en-GB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.org.uk/for-clinicians</a:t>
            </a:r>
            <a:endParaRPr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dorsethead.uk</a:t>
            </a:r>
            <a:endParaRPr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8" name="Google Shape;448;p61"/>
          <p:cNvSpPr txBox="1"/>
          <p:nvPr/>
        </p:nvSpPr>
        <p:spPr>
          <a:xfrm>
            <a:off x="721400" y="4512650"/>
            <a:ext cx="58734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Start lower, and </a:t>
            </a:r>
            <a:r>
              <a:rPr lang="en-GB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rPr>
              <a:t>go to double dose if needed.</a:t>
            </a:r>
            <a:endParaRPr>
              <a:solidFill>
                <a:schemeClr val="dk1"/>
              </a:solidFill>
              <a:latin typeface="Muli"/>
              <a:ea typeface="Muli"/>
              <a:cs typeface="Muli"/>
              <a:sym typeface="Muli"/>
            </a:endParaRPr>
          </a:p>
        </p:txBody>
      </p:sp>
      <p:graphicFrame>
        <p:nvGraphicFramePr>
          <p:cNvPr id="449" name="Google Shape;449;p61"/>
          <p:cNvGraphicFramePr/>
          <p:nvPr/>
        </p:nvGraphicFramePr>
        <p:xfrm>
          <a:off x="779600" y="970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1495975"/>
                <a:gridCol w="1649675"/>
                <a:gridCol w="2283600"/>
                <a:gridCol w="21555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Medication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Dose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Side effects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5"/>
                          </a:solidFill>
                        </a:rPr>
                        <a:t>Suitable when</a:t>
                      </a:r>
                      <a:endParaRPr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Candesartan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8mg daily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Hypotension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Stroke risk/high BP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Propranolol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40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mg tds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Hypotension, cold hands, fatigue, asthma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Anxiety/palpitations/tremor/high BP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Atenolol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50 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mg daily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Amitriptyline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30mg at night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Sleepiness, memory, dry eyes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Insomnia, pain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Duloxetine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60mg daily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Weight gain, brain fog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Pain, anxiety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Venlafaxine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75 mg daily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Topiramate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50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mg bd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Brain fog, anxiety,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Tremor, chronic migraine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83F04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988" y="0"/>
            <a:ext cx="685801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62"/>
          <p:cNvSpPr txBox="1"/>
          <p:nvPr/>
        </p:nvSpPr>
        <p:spPr>
          <a:xfrm>
            <a:off x="1387975" y="4256775"/>
            <a:ext cx="3020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Or, use an app</a:t>
            </a:r>
            <a:endParaRPr b="1" sz="28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3"/>
          <p:cNvSpPr txBox="1"/>
          <p:nvPr>
            <p:ph idx="4294967295" type="subTitle"/>
          </p:nvPr>
        </p:nvSpPr>
        <p:spPr>
          <a:xfrm>
            <a:off x="1110075" y="2264993"/>
            <a:ext cx="3189300" cy="16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Acute headaches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When to scan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Migraine management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AutoNum type="arabicPeriod"/>
            </a:pPr>
            <a:r>
              <a:rPr lang="en-GB">
                <a:solidFill>
                  <a:schemeClr val="accent5"/>
                </a:solidFill>
              </a:rPr>
              <a:t>The new drugs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461" name="Google Shape;461;p63"/>
          <p:cNvSpPr txBox="1"/>
          <p:nvPr>
            <p:ph idx="4294967295" type="ctrTitle"/>
          </p:nvPr>
        </p:nvSpPr>
        <p:spPr>
          <a:xfrm>
            <a:off x="1798950" y="557433"/>
            <a:ext cx="55461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88">
                <a:solidFill>
                  <a:srgbClr val="FFFF00"/>
                </a:solidFill>
              </a:rPr>
              <a:t>Plan for today</a:t>
            </a:r>
            <a:endParaRPr sz="3688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00"/>
              </a:solidFill>
            </a:endParaRPr>
          </a:p>
        </p:txBody>
      </p:sp>
      <p:pic>
        <p:nvPicPr>
          <p:cNvPr id="462" name="Google Shape;462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9150" y="1545450"/>
            <a:ext cx="2878825" cy="32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Dorset Headache Service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68" name="Google Shape;468;p6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Advanced treatment for refractory migraine (botox, anti-CGRP, nerve blocks)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C</a:t>
            </a:r>
            <a:r>
              <a:rPr lang="en-GB"/>
              <a:t>linics in Poole and Bournemouth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ACP, headache nurse </a:t>
            </a:r>
            <a:r>
              <a:rPr lang="en-GB"/>
              <a:t>Becki Tyler,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dorsetheadacheservice@uhd.nhs.uk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Peter Grenholm, </a:t>
            </a:r>
            <a:r>
              <a:rPr lang="en-GB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peter.grenholm@uhd.nhs.uk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Website </a:t>
            </a:r>
            <a:r>
              <a:rPr lang="en-GB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dorsethead.uk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69" name="Google Shape;469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49400" y="3090900"/>
            <a:ext cx="1312200" cy="181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65"/>
          <p:cNvPicPr preferRelativeResize="0"/>
          <p:nvPr/>
        </p:nvPicPr>
        <p:blipFill rotWithShape="1">
          <a:blip r:embed="rId3">
            <a:alphaModFix/>
          </a:blip>
          <a:srcRect b="7978" l="0" r="0" t="0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6"/>
          <p:cNvSpPr txBox="1"/>
          <p:nvPr>
            <p:ph idx="4294967295"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Advanced</a:t>
            </a:r>
            <a:r>
              <a:rPr lang="en-GB">
                <a:solidFill>
                  <a:schemeClr val="accent6"/>
                </a:solidFill>
              </a:rPr>
              <a:t> migraine treatment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80" name="Google Shape;480;p66"/>
          <p:cNvSpPr txBox="1"/>
          <p:nvPr>
            <p:ph idx="4294967295" type="body"/>
          </p:nvPr>
        </p:nvSpPr>
        <p:spPr>
          <a:xfrm>
            <a:off x="592525" y="1782775"/>
            <a:ext cx="4508400" cy="14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Tried 3 oral preventatives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Medication overuse has been addressed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For botox: &gt;15 headache days / month</a:t>
            </a:r>
            <a:endParaRPr/>
          </a:p>
        </p:txBody>
      </p:sp>
      <p:graphicFrame>
        <p:nvGraphicFramePr>
          <p:cNvPr id="481" name="Google Shape;481;p66"/>
          <p:cNvGraphicFramePr/>
          <p:nvPr/>
        </p:nvGraphicFramePr>
        <p:xfrm>
          <a:off x="5320675" y="1657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{584A721B-BEAA-406A-9A83-4091157D53A0}</a:tableStyleId>
              </a:tblPr>
              <a:tblGrid>
                <a:gridCol w="475350"/>
                <a:gridCol w="475350"/>
                <a:gridCol w="475350"/>
                <a:gridCol w="475350"/>
                <a:gridCol w="475350"/>
                <a:gridCol w="475350"/>
                <a:gridCol w="475350"/>
              </a:tblGrid>
              <a:tr h="35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accent3"/>
                          </a:solidFill>
                        </a:rPr>
                        <a:t>O</a:t>
                      </a:r>
                      <a:endParaRPr sz="1200">
                        <a:solidFill>
                          <a:schemeClr val="accent3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X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82" name="Google Shape;482;p66"/>
          <p:cNvSpPr txBox="1"/>
          <p:nvPr/>
        </p:nvSpPr>
        <p:spPr>
          <a:xfrm>
            <a:off x="592525" y="4055475"/>
            <a:ext cx="805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R</a:t>
            </a:r>
            <a:r>
              <a:rPr lang="en-GB"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efer</a:t>
            </a:r>
            <a:r>
              <a:rPr lang="en-GB"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 to neurology, will be seen by me, and treated by Becki</a:t>
            </a:r>
            <a:endParaRPr sz="1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7"/>
          <p:cNvSpPr txBox="1"/>
          <p:nvPr>
            <p:ph idx="4294967295"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Emgality/Ajovy/Aimovig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88" name="Google Shape;488;p67"/>
          <p:cNvSpPr txBox="1"/>
          <p:nvPr>
            <p:ph idx="4294967295" type="body"/>
          </p:nvPr>
        </p:nvSpPr>
        <p:spPr>
          <a:xfrm>
            <a:off x="927175" y="1525100"/>
            <a:ext cx="59145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CGRP antibody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Once monthly self injection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Not tried in cardiovascular disease, or in pregnant patients, but otherwise minimal side effects (constipation)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Often quick effect</a:t>
            </a:r>
            <a:endParaRPr/>
          </a:p>
        </p:txBody>
      </p:sp>
      <p:pic>
        <p:nvPicPr>
          <p:cNvPr id="489" name="Google Shape;48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6900" y="1242975"/>
            <a:ext cx="758257" cy="332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8"/>
          <p:cNvSpPr txBox="1"/>
          <p:nvPr>
            <p:ph idx="4294967295"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Botox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95" name="Google Shape;495;p68"/>
          <p:cNvSpPr txBox="1"/>
          <p:nvPr>
            <p:ph idx="4294967295" type="body"/>
          </p:nvPr>
        </p:nvSpPr>
        <p:spPr>
          <a:xfrm>
            <a:off x="987850" y="1511625"/>
            <a:ext cx="39018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31 injections every three months. Slow effect, we always give two sets at least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Side effects are transient: 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pain,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slanted eyebrows or a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wobbly head</a:t>
            </a:r>
            <a:endParaRPr sz="1600"/>
          </a:p>
        </p:txBody>
      </p:sp>
      <p:pic>
        <p:nvPicPr>
          <p:cNvPr id="496" name="Google Shape;49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420" y="1324725"/>
            <a:ext cx="2861556" cy="332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9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G</a:t>
            </a:r>
            <a:r>
              <a:rPr lang="en-GB">
                <a:solidFill>
                  <a:schemeClr val="accent6"/>
                </a:solidFill>
              </a:rPr>
              <a:t>epants for prevention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02" name="Google Shape;502;p69"/>
          <p:cNvSpPr txBox="1"/>
          <p:nvPr>
            <p:ph idx="1" type="body"/>
          </p:nvPr>
        </p:nvSpPr>
        <p:spPr>
          <a:xfrm>
            <a:off x="311700" y="1417950"/>
            <a:ext cx="3999900" cy="14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Rimegepant (Vydura) 75mg</a:t>
            </a:r>
            <a:endParaRPr>
              <a:solidFill>
                <a:schemeClr val="accent6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One tablet alternate days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Episodic migraine with </a:t>
            </a:r>
            <a:r>
              <a:rPr lang="en-GB"/>
              <a:t>4-15 headache days/month. </a:t>
            </a:r>
            <a:endParaRPr/>
          </a:p>
        </p:txBody>
      </p:sp>
      <p:pic>
        <p:nvPicPr>
          <p:cNvPr id="503" name="Google Shape;50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350" y="3556400"/>
            <a:ext cx="1896725" cy="126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69"/>
          <p:cNvSpPr txBox="1"/>
          <p:nvPr>
            <p:ph idx="2" type="body"/>
          </p:nvPr>
        </p:nvSpPr>
        <p:spPr>
          <a:xfrm>
            <a:off x="4832400" y="1417950"/>
            <a:ext cx="3999900" cy="13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Atogepant (Aquipta) 60mg</a:t>
            </a:r>
            <a:endParaRPr>
              <a:solidFill>
                <a:schemeClr val="accent6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One tablet every day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Chronic or episodic migraine with 4-31 headache days/month</a:t>
            </a:r>
            <a:endParaRPr/>
          </a:p>
        </p:txBody>
      </p:sp>
      <p:sp>
        <p:nvSpPr>
          <p:cNvPr id="505" name="Google Shape;505;p69"/>
          <p:cNvSpPr txBox="1"/>
          <p:nvPr/>
        </p:nvSpPr>
        <p:spPr>
          <a:xfrm>
            <a:off x="2287625" y="2951150"/>
            <a:ext cx="42729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</a:pPr>
            <a:r>
              <a:rPr lang="en-GB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Three standard preventatives have been tried and failed.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</a:pPr>
            <a:r>
              <a:rPr lang="en-GB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Red on formulary, will soon change to amber/advice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06" name="Google Shape;506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2950" y="3164700"/>
            <a:ext cx="1815026" cy="1815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0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Take home message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12" name="Google Shape;512;p70"/>
          <p:cNvSpPr txBox="1"/>
          <p:nvPr>
            <p:ph idx="1" type="body"/>
          </p:nvPr>
        </p:nvSpPr>
        <p:spPr>
          <a:xfrm>
            <a:off x="311700" y="1417800"/>
            <a:ext cx="55932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A&amp;E review if sudden onset, stroke/meningitis</a:t>
            </a:r>
            <a:r>
              <a:rPr lang="en-GB"/>
              <a:t>, papilledema or cranial neuropathy. Check ESR.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Eye check &amp; scan if cough, sex, cancer, trauma, anticoagulants, or immunosuppressants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Otherwise, it's usually migraine: discuss lifestyle, prescribe triptans and warn about medication overuse. Try three preventatives before referring.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More info: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migrainetrust.org</a:t>
            </a:r>
            <a:r>
              <a:rPr lang="en-GB"/>
              <a:t>,  </a:t>
            </a:r>
            <a:r>
              <a:rPr lang="en-GB" u="sng">
                <a:solidFill>
                  <a:schemeClr val="hlink"/>
                </a:solidFill>
                <a:hlinkClick r:id="rId4"/>
              </a:rPr>
              <a:t>dorsethead.uk</a:t>
            </a:r>
            <a:endParaRPr/>
          </a:p>
        </p:txBody>
      </p:sp>
      <p:pic>
        <p:nvPicPr>
          <p:cNvPr id="513" name="Google Shape;513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7300" y="1170125"/>
            <a:ext cx="2934300" cy="293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71"/>
          <p:cNvPicPr preferRelativeResize="0"/>
          <p:nvPr/>
        </p:nvPicPr>
        <p:blipFill rotWithShape="1">
          <a:blip r:embed="rId3">
            <a:alphaModFix/>
          </a:blip>
          <a:srcRect b="704" l="16079" r="0" t="0"/>
          <a:stretch/>
        </p:blipFill>
        <p:spPr>
          <a:xfrm>
            <a:off x="4827450" y="0"/>
            <a:ext cx="4316550" cy="510735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71"/>
          <p:cNvSpPr txBox="1"/>
          <p:nvPr>
            <p:ph idx="4294967295" type="body"/>
          </p:nvPr>
        </p:nvSpPr>
        <p:spPr>
          <a:xfrm>
            <a:off x="81175" y="1552250"/>
            <a:ext cx="48423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Headache often better in 2nd and 3rd trimester, nausea a problem before that.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Paracetamol safe, as is occasional sumatriptan. NSAID until week 34.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Beta blockers and amitriptyline safe until week 34, with caution after that. The other preventatives are unsafe.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Acupuncture, riboflavin, CEFALY and other devices…</a:t>
            </a:r>
            <a:endParaRPr/>
          </a:p>
        </p:txBody>
      </p:sp>
      <p:sp>
        <p:nvSpPr>
          <p:cNvPr id="520" name="Google Shape;520;p71"/>
          <p:cNvSpPr txBox="1"/>
          <p:nvPr>
            <p:ph idx="4294967295"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Migraine and pregnancy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2"/>
          <p:cNvSpPr txBox="1"/>
          <p:nvPr>
            <p:ph type="title"/>
          </p:nvPr>
        </p:nvSpPr>
        <p:spPr>
          <a:xfrm>
            <a:off x="-348900" y="359250"/>
            <a:ext cx="65838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Cluster headache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26" name="Google Shape;526;p72"/>
          <p:cNvSpPr txBox="1"/>
          <p:nvPr>
            <p:ph idx="1" type="body"/>
          </p:nvPr>
        </p:nvSpPr>
        <p:spPr>
          <a:xfrm>
            <a:off x="311700" y="1417800"/>
            <a:ext cx="5262600" cy="19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2-8 attacks every 24 hours, more at night.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Centered around one eye, often tearing, swelling or Horner syndrome.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Usually clusters lasting weeks, with free intervals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Prescribe sumatriptan nasal spray or injection up to 4 times daily.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Refer to neurology: oxygen, verapamil …</a:t>
            </a:r>
            <a:endParaRPr/>
          </a:p>
        </p:txBody>
      </p:sp>
      <p:pic>
        <p:nvPicPr>
          <p:cNvPr id="527" name="Google Shape;527;p72"/>
          <p:cNvPicPr preferRelativeResize="0"/>
          <p:nvPr/>
        </p:nvPicPr>
        <p:blipFill rotWithShape="1">
          <a:blip r:embed="rId3">
            <a:alphaModFix/>
          </a:blip>
          <a:srcRect b="0" l="0" r="0" t="1195"/>
          <a:stretch/>
        </p:blipFill>
        <p:spPr>
          <a:xfrm>
            <a:off x="4989025" y="759050"/>
            <a:ext cx="3661850" cy="39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72"/>
          <p:cNvSpPr txBox="1"/>
          <p:nvPr/>
        </p:nvSpPr>
        <p:spPr>
          <a:xfrm>
            <a:off x="391675" y="4129300"/>
            <a:ext cx="3882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Website </a:t>
            </a:r>
            <a:r>
              <a:rPr lang="en-GB" sz="16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ouchuk.org</a:t>
            </a:r>
            <a:endParaRPr sz="16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9" name="Google Shape;529;p72"/>
          <p:cNvSpPr txBox="1"/>
          <p:nvPr/>
        </p:nvSpPr>
        <p:spPr>
          <a:xfrm>
            <a:off x="391675" y="3409900"/>
            <a:ext cx="584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Migraine can have similar eye symptoms, but time pattern differs.</a:t>
            </a:r>
            <a:endParaRPr sz="15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738" y="0"/>
            <a:ext cx="737251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6"/>
                </a:solidFill>
              </a:rPr>
              <a:t>Trigeminal Neuralgia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40" name="Google Shape;540;p74"/>
          <p:cNvSpPr txBox="1"/>
          <p:nvPr>
            <p:ph idx="1" type="body"/>
          </p:nvPr>
        </p:nvSpPr>
        <p:spPr>
          <a:xfrm>
            <a:off x="311700" y="1417800"/>
            <a:ext cx="52962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Brief attacks, triggered by cold, touch, eating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Usually lower jaw, always one-sided, neuralgic.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Overdiagnosed - look for dental/TMJ cause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Need imaging if age &lt; 40, or if sensory loss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Treated with high doses carbamazepine or gabapentin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Refer to neurology or maxillofacial if refractory</a:t>
            </a:r>
            <a:endParaRPr/>
          </a:p>
        </p:txBody>
      </p:sp>
      <p:pic>
        <p:nvPicPr>
          <p:cNvPr id="541" name="Google Shape;54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7275" y="1377600"/>
            <a:ext cx="3231301" cy="323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8AC57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4249" y="0"/>
            <a:ext cx="68555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